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7"/>
  </p:notesMasterIdLst>
  <p:sldIdLst>
    <p:sldId id="256" r:id="rId2"/>
    <p:sldId id="382" r:id="rId3"/>
    <p:sldId id="295" r:id="rId4"/>
    <p:sldId id="297" r:id="rId5"/>
    <p:sldId id="357" r:id="rId6"/>
    <p:sldId id="304" r:id="rId7"/>
    <p:sldId id="383" r:id="rId8"/>
    <p:sldId id="359" r:id="rId9"/>
    <p:sldId id="360" r:id="rId10"/>
    <p:sldId id="361" r:id="rId11"/>
    <p:sldId id="363" r:id="rId12"/>
    <p:sldId id="362" r:id="rId13"/>
    <p:sldId id="381" r:id="rId14"/>
    <p:sldId id="379" r:id="rId15"/>
    <p:sldId id="372" r:id="rId16"/>
    <p:sldId id="378" r:id="rId17"/>
    <p:sldId id="368" r:id="rId18"/>
    <p:sldId id="365" r:id="rId19"/>
    <p:sldId id="376" r:id="rId20"/>
    <p:sldId id="354" r:id="rId21"/>
    <p:sldId id="375" r:id="rId22"/>
    <p:sldId id="371" r:id="rId23"/>
    <p:sldId id="374" r:id="rId24"/>
    <p:sldId id="323" r:id="rId25"/>
    <p:sldId id="380" r:id="rId26"/>
  </p:sldIdLst>
  <p:sldSz cx="9144000" cy="6858000" type="screen4x3"/>
  <p:notesSz cx="7099300" cy="10234613"/>
  <p:defaultTextStyle>
    <a:defPPr>
      <a:defRPr lang="en-US"/>
    </a:defPPr>
    <a:lvl1pPr algn="ctr" rtl="0" eaLnBrk="0" fontAlgn="base" hangingPunct="0">
      <a:lnSpc>
        <a:spcPct val="90000"/>
      </a:lnSpc>
      <a:spcBef>
        <a:spcPct val="0"/>
      </a:spcBef>
      <a:spcAft>
        <a:spcPct val="0"/>
      </a:spcAft>
      <a:defRPr sz="2400" i="1"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sz="2400" i="1"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sz="2400" i="1"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sz="2400" i="1"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sz="2400" i="1" kern="1200">
        <a:solidFill>
          <a:schemeClr val="tx1"/>
        </a:solidFill>
        <a:latin typeface="Arial" charset="0"/>
        <a:ea typeface="+mn-ea"/>
        <a:cs typeface="+mn-cs"/>
      </a:defRPr>
    </a:lvl5pPr>
    <a:lvl6pPr marL="2286000" algn="l" defTabSz="914400" rtl="0" eaLnBrk="1" latinLnBrk="0" hangingPunct="1">
      <a:defRPr sz="2400" i="1" kern="1200">
        <a:solidFill>
          <a:schemeClr val="tx1"/>
        </a:solidFill>
        <a:latin typeface="Arial" charset="0"/>
        <a:ea typeface="+mn-ea"/>
        <a:cs typeface="+mn-cs"/>
      </a:defRPr>
    </a:lvl6pPr>
    <a:lvl7pPr marL="2743200" algn="l" defTabSz="914400" rtl="0" eaLnBrk="1" latinLnBrk="0" hangingPunct="1">
      <a:defRPr sz="2400" i="1" kern="1200">
        <a:solidFill>
          <a:schemeClr val="tx1"/>
        </a:solidFill>
        <a:latin typeface="Arial" charset="0"/>
        <a:ea typeface="+mn-ea"/>
        <a:cs typeface="+mn-cs"/>
      </a:defRPr>
    </a:lvl7pPr>
    <a:lvl8pPr marL="3200400" algn="l" defTabSz="914400" rtl="0" eaLnBrk="1" latinLnBrk="0" hangingPunct="1">
      <a:defRPr sz="2400" i="1" kern="1200">
        <a:solidFill>
          <a:schemeClr val="tx1"/>
        </a:solidFill>
        <a:latin typeface="Arial" charset="0"/>
        <a:ea typeface="+mn-ea"/>
        <a:cs typeface="+mn-cs"/>
      </a:defRPr>
    </a:lvl8pPr>
    <a:lvl9pPr marL="3657600" algn="l" defTabSz="914400" rtl="0" eaLnBrk="1" latinLnBrk="0" hangingPunct="1">
      <a:defRPr sz="2400" i="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83A2CF"/>
    <a:srgbClr val="A0D8EB"/>
    <a:srgbClr val="FFFFCC"/>
    <a:srgbClr val="FFFF99"/>
    <a:srgbClr val="DDDDDD"/>
    <a:srgbClr val="015F85"/>
    <a:srgbClr val="CCECFF"/>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428" autoAdjust="0"/>
    <p:restoredTop sz="92652" autoAdjust="0"/>
  </p:normalViewPr>
  <p:slideViewPr>
    <p:cSldViewPr>
      <p:cViewPr>
        <p:scale>
          <a:sx n="75" d="100"/>
          <a:sy n="75" d="100"/>
        </p:scale>
        <p:origin x="-1002" y="2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844"/>
    </p:cViewPr>
  </p:sorterViewPr>
  <p:notesViewPr>
    <p:cSldViewPr>
      <p:cViewPr varScale="1">
        <p:scale>
          <a:sx n="77" d="100"/>
          <a:sy n="77" d="100"/>
        </p:scale>
        <p:origin x="-2430" y="-114"/>
      </p:cViewPr>
      <p:guideLst>
        <p:guide orient="horz" pos="3224"/>
        <p:guide pos="223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l" defTabSz="990600" eaLnBrk="1" hangingPunct="1">
              <a:lnSpc>
                <a:spcPct val="100000"/>
              </a:lnSpc>
              <a:defRPr sz="1300" i="0"/>
            </a:lvl1pPr>
          </a:lstStyle>
          <a:p>
            <a:endParaRPr lang="en-US"/>
          </a:p>
        </p:txBody>
      </p:sp>
      <p:sp>
        <p:nvSpPr>
          <p:cNvPr id="1945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lnSpc>
                <a:spcPct val="100000"/>
              </a:lnSpc>
              <a:defRPr sz="1300" i="0"/>
            </a:lvl1pPr>
          </a:lstStyle>
          <a:p>
            <a:endParaRPr lang="en-US"/>
          </a:p>
        </p:txBody>
      </p:sp>
      <p:sp>
        <p:nvSpPr>
          <p:cNvPr id="19460"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l" defTabSz="990600" eaLnBrk="1" hangingPunct="1">
              <a:lnSpc>
                <a:spcPct val="100000"/>
              </a:lnSpc>
              <a:defRPr sz="1300" i="0"/>
            </a:lvl1pPr>
          </a:lstStyle>
          <a:p>
            <a:endParaRPr lang="en-US"/>
          </a:p>
        </p:txBody>
      </p:sp>
      <p:sp>
        <p:nvSpPr>
          <p:cNvPr id="1946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lnSpc>
                <a:spcPct val="100000"/>
              </a:lnSpc>
              <a:defRPr sz="1300" i="0"/>
            </a:lvl1pPr>
          </a:lstStyle>
          <a:p>
            <a:fld id="{3B5ABBCB-23A3-4C72-8A19-A7529E9D5DF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1277B7-EBE6-4180-948D-CDB669711B5C}" type="slidenum">
              <a:rPr lang="en-US"/>
              <a:pPr/>
              <a:t>1</a:t>
            </a:fld>
            <a:endParaRPr lang="en-US"/>
          </a:p>
        </p:txBody>
      </p:sp>
      <p:sp>
        <p:nvSpPr>
          <p:cNvPr id="164866" name="Rectangle 2"/>
          <p:cNvSpPr>
            <a:spLocks noGrp="1" noRot="1" noChangeAspect="1" noChangeArrowheads="1" noTextEdit="1"/>
          </p:cNvSpPr>
          <p:nvPr>
            <p:ph type="sldImg"/>
          </p:nvPr>
        </p:nvSpPr>
        <p:spPr>
          <a:xfrm>
            <a:off x="992188" y="768350"/>
            <a:ext cx="5114925" cy="3836988"/>
          </a:xfrm>
          <a:ln/>
        </p:spPr>
      </p:sp>
      <p:sp>
        <p:nvSpPr>
          <p:cNvPr id="164869" name="Rectangle 5"/>
          <p:cNvSpPr>
            <a:spLocks noGrp="1" noChangeArrowheads="1"/>
          </p:cNvSpPr>
          <p:nvPr>
            <p:ph type="body" idx="1"/>
          </p:nvPr>
        </p:nvSpPr>
        <p:spPr/>
        <p:txBody>
          <a:bodyPr/>
          <a:lstStyle/>
          <a:p>
            <a:r>
              <a:rPr lang="en-US" dirty="0"/>
              <a:t>Some slides contain </a:t>
            </a:r>
            <a:r>
              <a:rPr lang="en-US" dirty="0" smtClean="0"/>
              <a:t>additional notes with further</a:t>
            </a:r>
            <a:r>
              <a:rPr lang="en-US" baseline="0" dirty="0" smtClean="0"/>
              <a:t> information</a:t>
            </a:r>
            <a:r>
              <a:rPr lang="en-US" dirty="0" smtClean="0"/>
              <a:t>.</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FF265D3-8D26-46A1-8991-C0A3B02AFEDA}" type="slidenum">
              <a:rPr lang="en-US"/>
              <a:pPr/>
              <a:t>10</a:t>
            </a:fld>
            <a:endParaRPr lang="en-US"/>
          </a:p>
        </p:txBody>
      </p:sp>
      <p:sp>
        <p:nvSpPr>
          <p:cNvPr id="238594"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B3B1720-B2BC-43B5-B358-3D15F59FE8C4}" type="slidenum">
              <a:rPr lang="en-US"/>
              <a:pPr/>
              <a:t>11</a:t>
            </a:fld>
            <a:endParaRPr lang="en-US"/>
          </a:p>
        </p:txBody>
      </p:sp>
      <p:sp>
        <p:nvSpPr>
          <p:cNvPr id="242690"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EF8EEEB-3C8E-4C13-A1FE-044175C9856E}" type="slidenum">
              <a:rPr lang="en-US"/>
              <a:pPr/>
              <a:t>12</a:t>
            </a:fld>
            <a:endParaRPr lang="en-US"/>
          </a:p>
        </p:txBody>
      </p:sp>
      <p:sp>
        <p:nvSpPr>
          <p:cNvPr id="240642"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59A1DF-4B49-4E3C-8D17-081BB9DA1D8E}" type="slidenum">
              <a:rPr lang="en-US"/>
              <a:pPr/>
              <a:t>14</a:t>
            </a:fld>
            <a:endParaRPr lang="en-US"/>
          </a:p>
        </p:txBody>
      </p:sp>
      <p:sp>
        <p:nvSpPr>
          <p:cNvPr id="267266" name="Rectangle 2"/>
          <p:cNvSpPr>
            <a:spLocks noGrp="1" noRot="1" noChangeAspect="1" noChangeArrowheads="1" noTextEdit="1"/>
          </p:cNvSpPr>
          <p:nvPr>
            <p:ph type="sldImg"/>
          </p:nvPr>
        </p:nvSpPr>
        <p:spPr>
          <a:xfrm>
            <a:off x="992188" y="768350"/>
            <a:ext cx="5114925" cy="3836988"/>
          </a:xfrm>
          <a:ln/>
        </p:spPr>
      </p:sp>
      <p:sp>
        <p:nvSpPr>
          <p:cNvPr id="267267" name="Rectangle 3"/>
          <p:cNvSpPr>
            <a:spLocks noGrp="1" noChangeArrowheads="1"/>
          </p:cNvSpPr>
          <p:nvPr>
            <p:ph type="body" idx="1"/>
          </p:nvPr>
        </p:nvSpPr>
        <p:spPr/>
        <p:txBody>
          <a:bodyPr/>
          <a:lstStyle/>
          <a:p>
            <a:r>
              <a:rPr lang="en-AU" dirty="0" smtClean="0"/>
              <a:t>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59A1DF-4B49-4E3C-8D17-081BB9DA1D8E}" type="slidenum">
              <a:rPr lang="en-US"/>
              <a:pPr/>
              <a:t>15</a:t>
            </a:fld>
            <a:endParaRPr lang="en-US"/>
          </a:p>
        </p:txBody>
      </p:sp>
      <p:sp>
        <p:nvSpPr>
          <p:cNvPr id="267266" name="Rectangle 2"/>
          <p:cNvSpPr>
            <a:spLocks noGrp="1" noRot="1" noChangeAspect="1" noChangeArrowheads="1" noTextEdit="1"/>
          </p:cNvSpPr>
          <p:nvPr>
            <p:ph type="sldImg"/>
          </p:nvPr>
        </p:nvSpPr>
        <p:spPr>
          <a:xfrm>
            <a:off x="992188" y="768350"/>
            <a:ext cx="5114925" cy="3836988"/>
          </a:xfrm>
          <a:ln/>
        </p:spPr>
      </p:sp>
      <p:sp>
        <p:nvSpPr>
          <p:cNvPr id="2672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Optional bundling support is described in:</a:t>
            </a:r>
          </a:p>
          <a:p>
            <a:endParaRPr lang="en-US" dirty="0" smtClean="0"/>
          </a:p>
          <a:p>
            <a:r>
              <a:rPr lang="en-US" dirty="0" smtClean="0"/>
              <a:t>Using Saratoga with a Bundle Agent as a Convergence Layer for Delay-Tolerant Networking, Lloyd Wood, Wesley M. Eddy, Will </a:t>
            </a:r>
            <a:r>
              <a:rPr lang="en-US" dirty="0" err="1" smtClean="0"/>
              <a:t>Ivancic</a:t>
            </a:r>
            <a:r>
              <a:rPr lang="en-US" dirty="0" smtClean="0"/>
              <a:t>, Jim </a:t>
            </a:r>
            <a:r>
              <a:rPr lang="en-US" dirty="0" err="1" smtClean="0"/>
              <a:t>McKim</a:t>
            </a:r>
            <a:r>
              <a:rPr lang="en-US" dirty="0" smtClean="0"/>
              <a:t> and Chris Jackson, work in progress as an internet-draft.</a:t>
            </a:r>
          </a:p>
          <a:p>
            <a:endParaRPr lang="en-AU" dirty="0" smtClean="0"/>
          </a:p>
          <a:p>
            <a:r>
              <a:rPr lang="en-AU" dirty="0" smtClean="0"/>
              <a:t>Further details</a:t>
            </a:r>
            <a:r>
              <a:rPr lang="en-AU" baseline="0" dirty="0" smtClean="0"/>
              <a:t> of testing in:</a:t>
            </a:r>
          </a:p>
          <a:p>
            <a:endParaRPr lang="en-AU" baseline="0" dirty="0" smtClean="0"/>
          </a:p>
          <a:p>
            <a:r>
              <a:rPr lang="en-US" dirty="0" smtClean="0"/>
              <a:t>Will </a:t>
            </a:r>
            <a:r>
              <a:rPr lang="en-US" dirty="0" err="1" smtClean="0"/>
              <a:t>Ivancic</a:t>
            </a:r>
            <a:r>
              <a:rPr lang="en-US" dirty="0" smtClean="0"/>
              <a:t>, Wesley M. Eddy, Dave Stewart, Lloyd Wood, James </a:t>
            </a:r>
            <a:r>
              <a:rPr lang="en-US" dirty="0" err="1" smtClean="0"/>
              <a:t>Northam</a:t>
            </a:r>
            <a:r>
              <a:rPr lang="en-US" dirty="0" smtClean="0"/>
              <a:t> and Chris Jackson, 'Experience with delay-tolerant networking from orbit', peer-reviewed journal paper, International Journal of Satellite Communications and Networking, special issue for best papers of the Fourth Advanced Satellite Mobile Systems Conference (ASMS 2008), vol. 28, issues 5-6, pp. 335-351, September-December 2010.</a:t>
            </a:r>
          </a:p>
          <a:p>
            <a:endParaRPr lang="en-AU" dirty="0" smtClean="0"/>
          </a:p>
          <a:p>
            <a:r>
              <a:rPr lang="en-US" dirty="0" smtClean="0"/>
              <a:t>Lloyd Wood, Will </a:t>
            </a:r>
            <a:r>
              <a:rPr lang="en-US" dirty="0" err="1" smtClean="0"/>
              <a:t>Ivancic</a:t>
            </a:r>
            <a:r>
              <a:rPr lang="en-US" dirty="0" smtClean="0"/>
              <a:t>, Wesley M. Eddy, Dave Stewart, James </a:t>
            </a:r>
            <a:r>
              <a:rPr lang="en-US" dirty="0" err="1" smtClean="0"/>
              <a:t>Northam</a:t>
            </a:r>
            <a:r>
              <a:rPr lang="en-US" dirty="0" smtClean="0"/>
              <a:t>, Chris Jackson and Alex </a:t>
            </a:r>
            <a:r>
              <a:rPr lang="en-US" dirty="0" err="1" smtClean="0"/>
              <a:t>da</a:t>
            </a:r>
            <a:r>
              <a:rPr lang="en-US" dirty="0" smtClean="0"/>
              <a:t> Silva </a:t>
            </a:r>
            <a:r>
              <a:rPr lang="en-US" dirty="0" err="1" smtClean="0"/>
              <a:t>Curiel</a:t>
            </a:r>
            <a:r>
              <a:rPr lang="en-US" dirty="0" smtClean="0"/>
              <a:t>, 'Use of the Delay-Tolerant Networking Bundle Protocol from Space', conference paper IAC-08-B2.3.10, 59th International </a:t>
            </a:r>
            <a:r>
              <a:rPr lang="en-US" dirty="0" err="1" smtClean="0"/>
              <a:t>Astronautical</a:t>
            </a:r>
            <a:r>
              <a:rPr lang="en-US" dirty="0" smtClean="0"/>
              <a:t> Congress, Glasgow, September 2008, vol. 5, pp. 3123-3133. Later published as NASA Technical Memorandum TM-2009-215582.</a:t>
            </a:r>
          </a:p>
          <a:p>
            <a:endParaRPr lang="en-GB" dirty="0" smtClean="0"/>
          </a:p>
          <a:p>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CB5426-D3D0-4D8A-9BC0-5DD29B221D89}" type="slidenum">
              <a:rPr lang="en-US"/>
              <a:pPr/>
              <a:t>17</a:t>
            </a:fld>
            <a:endParaRPr lang="en-US"/>
          </a:p>
        </p:txBody>
      </p:sp>
      <p:sp>
        <p:nvSpPr>
          <p:cNvPr id="256002" name="Rectangle 2"/>
          <p:cNvSpPr>
            <a:spLocks noGrp="1" noRot="1" noChangeAspect="1" noChangeArrowheads="1" noTextEdit="1"/>
          </p:cNvSpPr>
          <p:nvPr>
            <p:ph type="sldImg"/>
          </p:nvPr>
        </p:nvSpPr>
        <p:spPr>
          <a:xfrm>
            <a:off x="992188" y="768350"/>
            <a:ext cx="5114925" cy="3836988"/>
          </a:xfrm>
          <a:ln/>
        </p:spPr>
      </p:sp>
      <p:sp>
        <p:nvSpPr>
          <p:cNvPr id="256003" name="Rectangle 3"/>
          <p:cNvSpPr>
            <a:spLocks noGrp="1" noChangeArrowheads="1"/>
          </p:cNvSpPr>
          <p:nvPr>
            <p:ph type="body" idx="1"/>
          </p:nvPr>
        </p:nvSpPr>
        <p:spPr/>
        <p:txBody>
          <a:bodyPr/>
          <a:lstStyle/>
          <a:p>
            <a:r>
              <a:rPr lang="en-GB" dirty="0"/>
              <a:t>How </a:t>
            </a:r>
            <a:r>
              <a:rPr lang="en-GB" dirty="0" smtClean="0"/>
              <a:t>reliability could be added to </a:t>
            </a:r>
            <a:r>
              <a:rPr lang="en-GB" dirty="0"/>
              <a:t>the DTNRG bundle protocol is described in</a:t>
            </a:r>
            <a:r>
              <a:rPr lang="en-GB" dirty="0" smtClean="0"/>
              <a:t>:</a:t>
            </a:r>
          </a:p>
          <a:p>
            <a:endParaRPr lang="en-GB" dirty="0"/>
          </a:p>
          <a:p>
            <a:r>
              <a:rPr lang="en-GB" dirty="0"/>
              <a:t>Checksum </a:t>
            </a:r>
            <a:r>
              <a:rPr lang="en-GB" dirty="0" err="1"/>
              <a:t>Ciphersuites</a:t>
            </a:r>
            <a:r>
              <a:rPr lang="en-GB" dirty="0"/>
              <a:t> for the Bundle Protocol, Wesley M. Eddy, Lloyd Wood and Will </a:t>
            </a:r>
            <a:r>
              <a:rPr lang="en-GB" dirty="0" err="1"/>
              <a:t>Ivancic</a:t>
            </a:r>
            <a:r>
              <a:rPr lang="en-GB" dirty="0"/>
              <a:t>, work in progress as an internet-draft, </a:t>
            </a:r>
            <a:r>
              <a:rPr lang="en-GB" dirty="0" smtClean="0"/>
              <a:t>draft-</a:t>
            </a:r>
            <a:r>
              <a:rPr lang="en-GB" dirty="0" err="1" smtClean="0"/>
              <a:t>irtf</a:t>
            </a:r>
            <a:r>
              <a:rPr lang="en-GB" dirty="0" smtClean="0"/>
              <a:t>-</a:t>
            </a:r>
            <a:r>
              <a:rPr lang="en-GB" dirty="0" err="1" smtClean="0"/>
              <a:t>dtnrg</a:t>
            </a:r>
            <a:r>
              <a:rPr lang="en-GB" dirty="0" smtClean="0"/>
              <a:t>-bundle-checksum.</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B91171C-CB82-4C17-9F99-4B3BF657A3AC}" type="slidenum">
              <a:rPr lang="en-US"/>
              <a:pPr/>
              <a:t>18</a:t>
            </a:fld>
            <a:endParaRPr lang="en-US"/>
          </a:p>
        </p:txBody>
      </p:sp>
      <p:sp>
        <p:nvSpPr>
          <p:cNvPr id="246786"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7B105B6-D938-4D8F-8419-DEFFF0D63481}" type="slidenum">
              <a:rPr lang="en-US"/>
              <a:pPr/>
              <a:t>20</a:t>
            </a:fld>
            <a:endParaRPr lang="en-US"/>
          </a:p>
        </p:txBody>
      </p:sp>
      <p:sp>
        <p:nvSpPr>
          <p:cNvPr id="218114"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5E19B-272F-44ED-A946-66B9C4D49EEF}" type="slidenum">
              <a:rPr lang="en-US"/>
              <a:pPr/>
              <a:t>22</a:t>
            </a:fld>
            <a:endParaRPr lang="en-US"/>
          </a:p>
        </p:txBody>
      </p:sp>
      <p:sp>
        <p:nvSpPr>
          <p:cNvPr id="263170" name="Rectangle 2"/>
          <p:cNvSpPr>
            <a:spLocks noGrp="1" noRot="1" noChangeAspect="1" noChangeArrowheads="1" noTextEdit="1"/>
          </p:cNvSpPr>
          <p:nvPr>
            <p:ph type="sldImg"/>
          </p:nvPr>
        </p:nvSpPr>
        <p:spPr>
          <a:xfrm>
            <a:off x="992188" y="768350"/>
            <a:ext cx="5114925" cy="3836988"/>
          </a:xfrm>
          <a:ln/>
        </p:spPr>
      </p:sp>
      <p:sp>
        <p:nvSpPr>
          <p:cNvPr id="263171" name="Rectangle 3"/>
          <p:cNvSpPr>
            <a:spLocks noGrp="1" noChangeArrowheads="1"/>
          </p:cNvSpPr>
          <p:nvPr>
            <p:ph type="body" idx="1"/>
          </p:nvPr>
        </p:nvSpPr>
        <p:spPr/>
        <p:txBody>
          <a:bodyPr/>
          <a:lstStyle/>
          <a:p>
            <a:r>
              <a:rPr lang="en-US" dirty="0"/>
              <a:t>More details at</a:t>
            </a:r>
            <a:r>
              <a:rPr lang="en-US" dirty="0" smtClean="0"/>
              <a:t>:</a:t>
            </a:r>
          </a:p>
          <a:p>
            <a:r>
              <a:rPr lang="en-AU" dirty="0" smtClean="0"/>
              <a:t>http://saratoga.sourceforge.net/</a:t>
            </a:r>
            <a:endParaRPr lang="en-US" dirty="0"/>
          </a:p>
          <a:p>
            <a:r>
              <a:rPr lang="en-US" dirty="0"/>
              <a:t>http</a:t>
            </a:r>
            <a:r>
              <a:rPr lang="en-US" dirty="0" smtClean="0"/>
              <a:t>://personal.ee.surrey.ac.uk/Personal/L.Wood/saratoga</a:t>
            </a:r>
            <a:endParaRPr lang="en-US" dirty="0"/>
          </a:p>
          <a:p>
            <a:endParaRPr lang="en-AU" dirty="0" smtClean="0"/>
          </a:p>
          <a:p>
            <a:r>
              <a:rPr lang="en-US" dirty="0" smtClean="0"/>
              <a:t>Will </a:t>
            </a:r>
            <a:r>
              <a:rPr lang="en-US" dirty="0" err="1" smtClean="0"/>
              <a:t>Ivancic</a:t>
            </a:r>
            <a:r>
              <a:rPr lang="en-US" dirty="0" smtClean="0"/>
              <a:t>, Wesley M. Eddy, Dave Stewart, Lloyd Wood, James </a:t>
            </a:r>
            <a:r>
              <a:rPr lang="en-US" dirty="0" err="1" smtClean="0"/>
              <a:t>Northam</a:t>
            </a:r>
            <a:r>
              <a:rPr lang="en-US" dirty="0" smtClean="0"/>
              <a:t> and Chris Jackson, 'Experience with delay-tolerant networking from orbit', peer-reviewed journal paper, International Journal of Satellite Communications and Networking, special issue for best papers of the Fourth Advanced Satellite Mobile Systems Conference (ASMS 2008), vol. 28, issues 5-6, pp. 335-351, September-December 2010.</a:t>
            </a:r>
          </a:p>
          <a:p>
            <a:endParaRPr lang="en-AU" dirty="0" smtClean="0"/>
          </a:p>
          <a:p>
            <a:r>
              <a:rPr lang="en-US" dirty="0" smtClean="0"/>
              <a:t>Lloyd Wood, Will </a:t>
            </a:r>
            <a:r>
              <a:rPr lang="en-US" dirty="0" err="1" smtClean="0"/>
              <a:t>Ivancic</a:t>
            </a:r>
            <a:r>
              <a:rPr lang="en-US" dirty="0" smtClean="0"/>
              <a:t>, Wesley M. Eddy, Dave Stewart, James </a:t>
            </a:r>
            <a:r>
              <a:rPr lang="en-US" dirty="0" err="1" smtClean="0"/>
              <a:t>Northam</a:t>
            </a:r>
            <a:r>
              <a:rPr lang="en-US" dirty="0" smtClean="0"/>
              <a:t>, Chris Jackson and Alex </a:t>
            </a:r>
            <a:r>
              <a:rPr lang="en-US" dirty="0" err="1" smtClean="0"/>
              <a:t>da</a:t>
            </a:r>
            <a:r>
              <a:rPr lang="en-US" dirty="0" smtClean="0"/>
              <a:t> Silva </a:t>
            </a:r>
            <a:r>
              <a:rPr lang="en-US" dirty="0" err="1" smtClean="0"/>
              <a:t>Curiel</a:t>
            </a:r>
            <a:r>
              <a:rPr lang="en-US" dirty="0" smtClean="0"/>
              <a:t>, 'Use of the Delay-Tolerant Networking Bundle Protocol from Space', conference paper IAC-08-B2.3.10, 59th International </a:t>
            </a:r>
            <a:r>
              <a:rPr lang="en-US" dirty="0" err="1" smtClean="0"/>
              <a:t>Astronautical</a:t>
            </a:r>
            <a:r>
              <a:rPr lang="en-US" dirty="0" smtClean="0"/>
              <a:t> Congress, Glasgow, September 2008, vol. 5, pp. 3123-3133. Later published as NASA Technical Memorandum TM-2009-215582.</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C7BA793-EF63-4517-9CEA-C330F84A4E9C}" type="slidenum">
              <a:rPr lang="en-US"/>
              <a:pPr/>
              <a:t>23</a:t>
            </a:fld>
            <a:endParaRPr lang="en-US"/>
          </a:p>
        </p:txBody>
      </p:sp>
      <p:sp>
        <p:nvSpPr>
          <p:cNvPr id="271362"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88502F-AE65-4A0A-98B3-A39FD2399633}" type="slidenum">
              <a:rPr lang="en-US"/>
              <a:pPr/>
              <a:t>24</a:t>
            </a:fld>
            <a:endParaRPr lang="en-US"/>
          </a:p>
        </p:txBody>
      </p:sp>
      <p:sp>
        <p:nvSpPr>
          <p:cNvPr id="139266" name="Rectangle 2"/>
          <p:cNvSpPr>
            <a:spLocks noGrp="1" noRot="1" noChangeAspect="1" noChangeArrowheads="1" noTextEdit="1"/>
          </p:cNvSpPr>
          <p:nvPr>
            <p:ph type="sldImg"/>
          </p:nvPr>
        </p:nvSpPr>
        <p:spPr>
          <a:xfrm>
            <a:off x="984250" y="771525"/>
            <a:ext cx="5135563" cy="3851275"/>
          </a:xfrm>
          <a:ln/>
        </p:spPr>
      </p:sp>
      <p:sp>
        <p:nvSpPr>
          <p:cNvPr id="139267" name="Rectangle 3"/>
          <p:cNvSpPr>
            <a:spLocks noGrp="1" noChangeArrowheads="1"/>
          </p:cNvSpPr>
          <p:nvPr>
            <p:ph type="body" idx="1"/>
          </p:nvPr>
        </p:nvSpPr>
        <p:spPr>
          <a:xfrm>
            <a:off x="946150" y="4881563"/>
            <a:ext cx="5207000" cy="4622800"/>
          </a:xfrm>
        </p:spPr>
        <p:txBody>
          <a:bodyPr/>
          <a:lstStyle/>
          <a:p>
            <a:r>
              <a:rPr lang="en-US" dirty="0" smtClean="0"/>
              <a:t>More details at:</a:t>
            </a:r>
          </a:p>
          <a:p>
            <a:r>
              <a:rPr lang="en-AU" dirty="0" smtClean="0"/>
              <a:t>http://saratoga.sourceforge.net/</a:t>
            </a:r>
            <a:endParaRPr lang="en-US" dirty="0" smtClean="0"/>
          </a:p>
          <a:p>
            <a:r>
              <a:rPr lang="en-US" dirty="0" smtClean="0"/>
              <a:t>http://personal.ee.surrey.ac.uk/Personal/L.Wood/saratoga</a:t>
            </a:r>
          </a:p>
          <a:p>
            <a:endParaRPr lang="en-AU"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D81CCE-229D-4BAB-AC7D-13E8EFD06F3E}" type="slidenum">
              <a:rPr lang="en-US"/>
              <a:pPr/>
              <a:t>3</a:t>
            </a:fld>
            <a:endParaRPr lang="en-US"/>
          </a:p>
        </p:txBody>
      </p:sp>
      <p:sp>
        <p:nvSpPr>
          <p:cNvPr id="81922" name="Rectangle 2"/>
          <p:cNvSpPr>
            <a:spLocks noGrp="1" noRot="1" noChangeAspect="1" noChangeArrowheads="1" noTextEdit="1"/>
          </p:cNvSpPr>
          <p:nvPr>
            <p:ph type="sldImg"/>
          </p:nvPr>
        </p:nvSpPr>
        <p:spPr>
          <a:xfrm>
            <a:off x="984250" y="771525"/>
            <a:ext cx="5135563" cy="3851275"/>
          </a:xfrm>
          <a:ln/>
        </p:spPr>
      </p:sp>
      <p:sp>
        <p:nvSpPr>
          <p:cNvPr id="81924" name="Rectangle 4"/>
          <p:cNvSpPr>
            <a:spLocks noGrp="1" noChangeArrowheads="1"/>
          </p:cNvSpPr>
          <p:nvPr>
            <p:ph type="body" idx="1"/>
          </p:nvPr>
        </p:nvSpPr>
        <p:spPr/>
        <p:txBody>
          <a:bodyPr/>
          <a:lstStyle/>
          <a:p>
            <a:r>
              <a:rPr lang="en-US" dirty="0"/>
              <a:t>Saratoga: A Scalable File Transfer Protocol, Lloyd Wood, Wesley M. Eddy, Will </a:t>
            </a:r>
            <a:r>
              <a:rPr lang="en-US" dirty="0" err="1"/>
              <a:t>Ivancic</a:t>
            </a:r>
            <a:r>
              <a:rPr lang="en-US" dirty="0"/>
              <a:t>, Jim </a:t>
            </a:r>
            <a:r>
              <a:rPr lang="en-US" dirty="0" err="1"/>
              <a:t>McKim</a:t>
            </a:r>
            <a:r>
              <a:rPr lang="en-US" dirty="0"/>
              <a:t> and Chris Jackson, work in progress as an </a:t>
            </a:r>
            <a:r>
              <a:rPr lang="en-US" dirty="0" smtClean="0"/>
              <a:t>internet-draft,</a:t>
            </a:r>
            <a:r>
              <a:rPr lang="en-US" baseline="0" dirty="0" smtClean="0"/>
              <a:t> draft-wood-</a:t>
            </a:r>
            <a:r>
              <a:rPr lang="en-US" baseline="0" dirty="0" err="1" smtClean="0"/>
              <a:t>tsvwg</a:t>
            </a:r>
            <a:r>
              <a:rPr lang="en-US" baseline="0" dirty="0" smtClean="0"/>
              <a:t>-</a:t>
            </a:r>
            <a:r>
              <a:rPr lang="en-US" baseline="0" dirty="0" err="1" smtClean="0"/>
              <a:t>saratoga</a:t>
            </a:r>
            <a:r>
              <a:rPr lang="en-US" baseline="0" dirty="0" smtClean="0"/>
              <a:t>.</a:t>
            </a:r>
            <a:endParaRPr lang="en-US" dirty="0"/>
          </a:p>
          <a:p>
            <a:endParaRPr lang="en-US" dirty="0"/>
          </a:p>
          <a:p>
            <a:r>
              <a:rPr lang="en-US" dirty="0"/>
              <a:t>RTEMS: Real-Time Executive for Multiprocessor Systems. An embedded operating system.</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C5D961-F11B-47CC-AB78-1E7D8AF8900A}" type="slidenum">
              <a:rPr lang="en-US"/>
              <a:pPr/>
              <a:t>4</a:t>
            </a:fld>
            <a:endParaRPr lang="en-US"/>
          </a:p>
        </p:txBody>
      </p:sp>
      <p:sp>
        <p:nvSpPr>
          <p:cNvPr id="86018" name="Rectangle 2"/>
          <p:cNvSpPr>
            <a:spLocks noGrp="1" noRot="1" noChangeAspect="1" noChangeArrowheads="1" noTextEdit="1"/>
          </p:cNvSpPr>
          <p:nvPr>
            <p:ph type="sldImg"/>
          </p:nvPr>
        </p:nvSpPr>
        <p:spPr>
          <a:xfrm>
            <a:off x="984250" y="771525"/>
            <a:ext cx="5135563" cy="3851275"/>
          </a:xfrm>
          <a:ln/>
        </p:spPr>
      </p:sp>
      <p:sp>
        <p:nvSpPr>
          <p:cNvPr id="86019" name="Rectangle 3"/>
          <p:cNvSpPr>
            <a:spLocks noGrp="1" noChangeArrowheads="1"/>
          </p:cNvSpPr>
          <p:nvPr>
            <p:ph type="body" idx="1"/>
          </p:nvPr>
        </p:nvSpPr>
        <p:spPr>
          <a:xfrm>
            <a:off x="946150" y="4881563"/>
            <a:ext cx="5207000" cy="4622800"/>
          </a:xfrm>
        </p:spPr>
        <p:txBody>
          <a:bodyPr/>
          <a:lstStyle/>
          <a:p>
            <a:r>
              <a:rPr lang="en-GB"/>
              <a:t>DMC resolution can be good enough to determine what’s in a farmer’s field, to track growth of communities over time where you don’t have reliable census data, and even to track the movement of locust swarms.</a:t>
            </a:r>
          </a:p>
          <a:p>
            <a:r>
              <a:rPr lang="en-GB"/>
              <a:t>The Turkish BilSat satellite differs from the usual DMC design in a number of ways, and has a 26m resolution area-array camera for DMC imaging alongside a higher-resolution 12m camera, with onboard JPEG2000 compression. DMC operational frequencies are S-band; BilSat TT&amp;C can use UHF/VHF.</a:t>
            </a:r>
          </a:p>
          <a:p>
            <a:r>
              <a:rPr lang="en-GB"/>
              <a:t>The Chinese contribution to the DMC (Tsinghua-1) has other enhancements, including an extra, high 4m-resolution, camera requiring an additional, faster, X-band downlink in addition to the usual DMC 8Mbps S-band downlink.</a:t>
            </a:r>
          </a:p>
          <a:p>
            <a:r>
              <a:rPr lang="en-GB"/>
              <a:t>Two more Nigerian DMC satellites, a satellite funded by a Spanish commerical company, and a second UK satellite have been announced.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79B3CEA-F781-4124-B614-06936383FA73}" type="slidenum">
              <a:rPr lang="en-US"/>
              <a:pPr/>
              <a:t>5</a:t>
            </a:fld>
            <a:endParaRPr lang="en-US"/>
          </a:p>
        </p:txBody>
      </p:sp>
      <p:sp>
        <p:nvSpPr>
          <p:cNvPr id="230402" name="Rectangle 2"/>
          <p:cNvSpPr>
            <a:spLocks noGrp="1" noRot="1" noChangeAspect="1" noChangeArrowheads="1" noTextEdit="1"/>
          </p:cNvSpPr>
          <p:nvPr>
            <p:ph type="sldImg"/>
          </p:nvPr>
        </p:nvSpPr>
        <p:spPr>
          <a:xfrm>
            <a:off x="984250" y="771525"/>
            <a:ext cx="5135563" cy="3851275"/>
          </a:xfrm>
          <a:ln/>
        </p:spPr>
      </p:sp>
      <p:sp>
        <p:nvSpPr>
          <p:cNvPr id="230403" name="Rectangle 3"/>
          <p:cNvSpPr>
            <a:spLocks noGrp="1" noChangeArrowheads="1"/>
          </p:cNvSpPr>
          <p:nvPr>
            <p:ph type="body" idx="1"/>
          </p:nvPr>
        </p:nvSpPr>
        <p:spPr>
          <a:xfrm>
            <a:off x="946150" y="4881563"/>
            <a:ext cx="5207000" cy="2452687"/>
          </a:xfrm>
        </p:spPr>
        <p:txBody>
          <a:bodyPr/>
          <a:lstStyle/>
          <a:p>
            <a:r>
              <a:rPr lang="en-GB" dirty="0"/>
              <a:t>This image is detail from a larger image. See the DMC International Imaging website for more details.</a:t>
            </a:r>
          </a:p>
          <a:p>
            <a:r>
              <a:rPr lang="en-GB" dirty="0"/>
              <a:t>http://www.dmcii.com/</a:t>
            </a:r>
          </a:p>
          <a:p>
            <a:r>
              <a:rPr lang="en-GB" dirty="0"/>
              <a:t>DMC International Imaging is a wholly-owned internal spinoff of SSTL.</a:t>
            </a:r>
          </a:p>
          <a:p>
            <a:r>
              <a:rPr lang="en-GB" dirty="0"/>
              <a:t>Information on the International Charter for Space and Major Disasters is at:</a:t>
            </a:r>
          </a:p>
          <a:p>
            <a:r>
              <a:rPr lang="en-GB" dirty="0"/>
              <a:t>http://www.disasterscharter.org/</a:t>
            </a:r>
          </a:p>
          <a:p>
            <a:r>
              <a:rPr lang="en-GB" dirty="0"/>
              <a:t>A number of space agencies are members of this charter, as is the US National Oceanic and Atmospheric Administration.</a:t>
            </a:r>
          </a:p>
          <a:p>
            <a:endParaRPr lang="en-GB" dirty="0"/>
          </a:p>
        </p:txBody>
      </p:sp>
      <p:pic>
        <p:nvPicPr>
          <p:cNvPr id="230404" name="Picture 4" descr="disaster"/>
          <p:cNvPicPr>
            <a:picLocks noChangeAspect="1" noChangeArrowheads="1"/>
          </p:cNvPicPr>
          <p:nvPr/>
        </p:nvPicPr>
        <p:blipFill>
          <a:blip r:embed="rId3"/>
          <a:srcRect/>
          <a:stretch>
            <a:fillRect/>
          </a:stretch>
        </p:blipFill>
        <p:spPr bwMode="auto">
          <a:xfrm>
            <a:off x="2047875" y="7505700"/>
            <a:ext cx="2962275" cy="2686050"/>
          </a:xfrm>
          <a:prstGeom prst="rect">
            <a:avLst/>
          </a:prstGeom>
          <a:noFill/>
        </p:spPr>
      </p:pic>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3FD7F8-8861-441D-9F47-C278446F1B29}" type="slidenum">
              <a:rPr lang="en-US"/>
              <a:pPr/>
              <a:t>6</a:t>
            </a:fld>
            <a:endParaRPr lang="en-US"/>
          </a:p>
        </p:txBody>
      </p:sp>
      <p:sp>
        <p:nvSpPr>
          <p:cNvPr id="100354" name="Rectangle 2"/>
          <p:cNvSpPr>
            <a:spLocks noGrp="1" noRot="1" noChangeAspect="1" noChangeArrowheads="1" noTextEdit="1"/>
          </p:cNvSpPr>
          <p:nvPr>
            <p:ph type="sldImg"/>
          </p:nvPr>
        </p:nvSpPr>
        <p:spPr>
          <a:xfrm>
            <a:off x="984250" y="771525"/>
            <a:ext cx="5135563" cy="3851275"/>
          </a:xfrm>
          <a:ln/>
        </p:spPr>
      </p:sp>
      <p:sp>
        <p:nvSpPr>
          <p:cNvPr id="100355" name="Rectangle 3"/>
          <p:cNvSpPr>
            <a:spLocks noGrp="1" noChangeArrowheads="1"/>
          </p:cNvSpPr>
          <p:nvPr>
            <p:ph type="body" idx="1"/>
          </p:nvPr>
        </p:nvSpPr>
        <p:spPr>
          <a:xfrm>
            <a:off x="946150" y="4881563"/>
            <a:ext cx="5207000" cy="4622800"/>
          </a:xfrm>
        </p:spPr>
        <p:txBody>
          <a:bodyPr/>
          <a:lstStyle/>
          <a:p>
            <a:r>
              <a:rPr lang="en-GB" dirty="0"/>
              <a:t>Exact bit rate is 8140800bps. This happens to be 212 * 38400 bps (the low-rate downlink).</a:t>
            </a:r>
          </a:p>
          <a:p>
            <a:r>
              <a:rPr lang="en-GB" dirty="0"/>
              <a:t>Serial stream encoding of IP packets is a standard form of HDLC (High-level Data Link Control) with a four-byte Frame-Relay header before each IP packet. This design decision was made for earlier UoSAT-12 IP work with Keith </a:t>
            </a:r>
            <a:r>
              <a:rPr lang="en-GB" dirty="0" err="1"/>
              <a:t>Hogie</a:t>
            </a:r>
            <a:r>
              <a:rPr lang="en-GB" dirty="0"/>
              <a:t>, and is described in:</a:t>
            </a:r>
          </a:p>
          <a:p>
            <a:r>
              <a:rPr lang="en-GB" dirty="0"/>
              <a:t>K. </a:t>
            </a:r>
            <a:r>
              <a:rPr lang="en-GB" dirty="0" err="1"/>
              <a:t>Hogie</a:t>
            </a:r>
            <a:r>
              <a:rPr lang="en-GB" dirty="0"/>
              <a:t>, E. </a:t>
            </a:r>
            <a:r>
              <a:rPr lang="en-GB" dirty="0" err="1"/>
              <a:t>Criscuolo</a:t>
            </a:r>
            <a:r>
              <a:rPr lang="en-GB" dirty="0"/>
              <a:t> and R. </a:t>
            </a:r>
            <a:r>
              <a:rPr lang="en-GB" dirty="0" err="1"/>
              <a:t>Parise</a:t>
            </a:r>
            <a:r>
              <a:rPr lang="en-GB" dirty="0"/>
              <a:t>, Using standard Internet Protocols and applications in space, Computer Networks (Elsevier), special issue on Interplanetary Internet, vol. 47 no. 5, pp. 603-650, April 2005</a:t>
            </a:r>
          </a:p>
          <a:p>
            <a:r>
              <a:rPr lang="en-GB" dirty="0"/>
              <a:t>More details are in:</a:t>
            </a:r>
          </a:p>
          <a:p>
            <a:r>
              <a:rPr lang="en-GB" dirty="0"/>
              <a:t>Using Internet nodes and routers onboard satellites, Lloyd Wood, Will </a:t>
            </a:r>
            <a:r>
              <a:rPr lang="en-GB" dirty="0" err="1"/>
              <a:t>Ivancic</a:t>
            </a:r>
            <a:r>
              <a:rPr lang="en-GB" dirty="0"/>
              <a:t>, Dave Hodgson, Eric Miller, Brett Conner, Scott Lynch, Chris Jackson, Alex </a:t>
            </a:r>
            <a:r>
              <a:rPr lang="en-GB" dirty="0" err="1"/>
              <a:t>da</a:t>
            </a:r>
            <a:r>
              <a:rPr lang="en-GB" dirty="0"/>
              <a:t> Silva </a:t>
            </a:r>
            <a:r>
              <a:rPr lang="en-GB" dirty="0" err="1"/>
              <a:t>Curiel</a:t>
            </a:r>
            <a:r>
              <a:rPr lang="en-GB" dirty="0"/>
              <a:t>, Dave Cooke, Dan Shell, Jon </a:t>
            </a:r>
            <a:r>
              <a:rPr lang="en-GB" dirty="0" err="1"/>
              <a:t>Walke</a:t>
            </a:r>
            <a:r>
              <a:rPr lang="en-GB" dirty="0"/>
              <a:t> and Dave Stewart, special issue on Space Networks, International Journal of Satellite Communications and Networking, volume 25 issue 2, pp. 195-216, March/April 2007.</a:t>
            </a:r>
          </a:p>
          <a:p>
            <a:r>
              <a:rPr lang="en-GB" dirty="0"/>
              <a:t>http</a:t>
            </a:r>
            <a:r>
              <a:rPr lang="en-GB" dirty="0" smtClean="0"/>
              <a:t>://personal.ee.surrey.ac.uk/Personal/L.Wood/cleo</a:t>
            </a:r>
            <a:r>
              <a:rPr lang="en-GB" dirty="0"/>
              <a:t>/</a:t>
            </a:r>
          </a:p>
          <a:p>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AU" dirty="0" smtClean="0"/>
              <a:t> </a:t>
            </a:r>
            <a:endParaRPr lang="en-US" dirty="0"/>
          </a:p>
        </p:txBody>
      </p:sp>
      <p:sp>
        <p:nvSpPr>
          <p:cNvPr id="4" name="Slide Number Placeholder 3"/>
          <p:cNvSpPr>
            <a:spLocks noGrp="1"/>
          </p:cNvSpPr>
          <p:nvPr>
            <p:ph type="sldNum" sz="quarter" idx="10"/>
          </p:nvPr>
        </p:nvSpPr>
        <p:spPr/>
        <p:txBody>
          <a:bodyPr/>
          <a:lstStyle/>
          <a:p>
            <a:fld id="{3B5ABBCB-23A3-4C72-8A19-A7529E9D5DF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C543C6A-91AF-4047-B5A9-31F98E62303C}" type="slidenum">
              <a:rPr lang="en-US"/>
              <a:pPr/>
              <a:t>8</a:t>
            </a:fld>
            <a:endParaRPr lang="en-US"/>
          </a:p>
        </p:txBody>
      </p:sp>
      <p:sp>
        <p:nvSpPr>
          <p:cNvPr id="234498"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EBED98E-54F3-49E1-9C25-05D1FDEBCD89}" type="slidenum">
              <a:rPr lang="en-US"/>
              <a:pPr/>
              <a:t>9</a:t>
            </a:fld>
            <a:endParaRPr lang="en-US"/>
          </a:p>
        </p:txBody>
      </p:sp>
      <p:sp>
        <p:nvSpPr>
          <p:cNvPr id="236546" name="Rectangle 2"/>
          <p:cNvSpPr>
            <a:spLocks noGrp="1" noRot="1" noChangeAspect="1" noChangeArrowheads="1" noTextEdit="1"/>
          </p:cNvSpPr>
          <p:nvPr>
            <p:ph type="sldImg"/>
          </p:nvPr>
        </p:nvSpPr>
        <p:spPr>
          <a:xfrm>
            <a:off x="992188" y="768350"/>
            <a:ext cx="5114925" cy="3836988"/>
          </a:xfrm>
          <a:ln/>
        </p:spPr>
      </p:sp>
      <p:sp>
        <p:nvSpPr>
          <p:cNvPr id="4" name="Notes Placeholder 3"/>
          <p:cNvSpPr>
            <a:spLocks noGrp="1"/>
          </p:cNvSpPr>
          <p:nvPr>
            <p:ph type="body" idx="1"/>
          </p:nvPr>
        </p:nvSpPr>
        <p:spPr/>
        <p:txBody>
          <a:bodyPr>
            <a:normAutofit/>
          </a:bodyPr>
          <a:lstStyle/>
          <a:p>
            <a:r>
              <a:rPr lang="en-AU" dirty="0" smtClean="0"/>
              <a:t>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ChangeArrowheads="1"/>
          </p:cNvSpPr>
          <p:nvPr/>
        </p:nvSpPr>
        <p:spPr bwMode="auto">
          <a:xfrm rot="16200000">
            <a:off x="3200400" y="-1600200"/>
            <a:ext cx="2743200" cy="9144000"/>
          </a:xfrm>
          <a:prstGeom prst="rect">
            <a:avLst/>
          </a:prstGeom>
          <a:solidFill>
            <a:srgbClr val="015F85"/>
          </a:solidFill>
          <a:ln w="9525" algn="ctr">
            <a:noFill/>
            <a:miter lim="800000"/>
            <a:headEnd/>
            <a:tailEnd/>
          </a:ln>
          <a:effectLst/>
        </p:spPr>
        <p:txBody>
          <a:bodyPr wrap="none" lIns="73025" tIns="36512" rIns="73025" bIns="36512" anchor="ctr"/>
          <a:lstStyle/>
          <a:p>
            <a:endParaRPr lang="en-AU"/>
          </a:p>
        </p:txBody>
      </p:sp>
      <p:sp>
        <p:nvSpPr>
          <p:cNvPr id="5143" name="Rectangle 23"/>
          <p:cNvSpPr>
            <a:spLocks noGrp="1" noChangeArrowheads="1"/>
          </p:cNvSpPr>
          <p:nvPr>
            <p:ph type="ctrTitle"/>
          </p:nvPr>
        </p:nvSpPr>
        <p:spPr bwMode="white">
          <a:xfrm>
            <a:off x="650875" y="2557463"/>
            <a:ext cx="3768725" cy="830262"/>
          </a:xfrm>
          <a:ln/>
        </p:spPr>
        <p:txBody>
          <a:bodyPr anchor="ctr"/>
          <a:lstStyle>
            <a:lvl1pPr>
              <a:defRPr sz="3400" b="0">
                <a:solidFill>
                  <a:srgbClr val="FFFFFF"/>
                </a:solidFill>
              </a:defRPr>
            </a:lvl1pPr>
          </a:lstStyle>
          <a:p>
            <a:r>
              <a:rPr lang="en-US"/>
              <a:t>Click To Edit Master Title Style</a:t>
            </a:r>
          </a:p>
        </p:txBody>
      </p:sp>
      <p:sp>
        <p:nvSpPr>
          <p:cNvPr id="5144" name="Rectangle 24"/>
          <p:cNvSpPr>
            <a:spLocks noGrp="1" noChangeArrowheads="1"/>
          </p:cNvSpPr>
          <p:nvPr>
            <p:ph type="subTitle" idx="1"/>
          </p:nvPr>
        </p:nvSpPr>
        <p:spPr>
          <a:xfrm>
            <a:off x="650875" y="4733925"/>
            <a:ext cx="6940550" cy="419100"/>
          </a:xfrm>
          <a:ln/>
        </p:spPr>
        <p:txBody>
          <a:bodyPr/>
          <a:lstStyle>
            <a:lvl1pPr marL="0" indent="0">
              <a:buFont typeface="Wingdings" pitchFamily="2" charset="2"/>
              <a:buNone/>
              <a:defRPr sz="2400" b="1">
                <a:solidFill>
                  <a:schemeClr val="bg2"/>
                </a:solidFill>
              </a:defRPr>
            </a:lvl1pPr>
          </a:lstStyle>
          <a:p>
            <a:r>
              <a:rPr lang="en-US"/>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5925" y="304800"/>
            <a:ext cx="2035175" cy="4787900"/>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55638" y="304800"/>
            <a:ext cx="5957887" cy="4787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55638" y="1520825"/>
            <a:ext cx="3894137" cy="3571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702175" y="1520825"/>
            <a:ext cx="3894138" cy="3571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55638" y="304800"/>
            <a:ext cx="8145462" cy="838200"/>
          </a:xfrm>
          <a:prstGeom prst="rect">
            <a:avLst/>
          </a:prstGeom>
          <a:noFill/>
          <a:ln w="9525" algn="ctr">
            <a:noFill/>
            <a:miter lim="800000"/>
            <a:headEnd/>
            <a:tailEnd/>
          </a:ln>
          <a:effectLst/>
        </p:spPr>
        <p:txBody>
          <a:bodyPr vert="horz" wrap="square" lIns="82124" tIns="41061" rIns="82124" bIns="41061" numCol="1" anchor="b" anchorCtr="0" compatLnSpc="1">
            <a:prstTxWarp prst="textNoShape">
              <a:avLst/>
            </a:prstTxWarp>
          </a:bodyPr>
          <a:lstStyle/>
          <a:p>
            <a:pPr lvl="0"/>
            <a:r>
              <a:rPr lang="en-US" smtClean="0"/>
              <a:t>Slide Title</a:t>
            </a:r>
          </a:p>
        </p:txBody>
      </p:sp>
      <p:sp>
        <p:nvSpPr>
          <p:cNvPr id="4100" name="Rectangle 4"/>
          <p:cNvSpPr>
            <a:spLocks noChangeArrowheads="1"/>
          </p:cNvSpPr>
          <p:nvPr/>
        </p:nvSpPr>
        <p:spPr bwMode="auto">
          <a:xfrm>
            <a:off x="0" y="0"/>
            <a:ext cx="9144000" cy="177800"/>
          </a:xfrm>
          <a:prstGeom prst="rect">
            <a:avLst/>
          </a:prstGeom>
          <a:solidFill>
            <a:srgbClr val="015F85"/>
          </a:solidFill>
          <a:ln w="25400" algn="ctr">
            <a:noFill/>
            <a:miter lim="800000"/>
            <a:headEnd/>
            <a:tailEnd/>
          </a:ln>
          <a:effectLst/>
        </p:spPr>
        <p:txBody>
          <a:bodyPr wrap="none" anchor="ctr"/>
          <a:lstStyle/>
          <a:p>
            <a:endParaRPr lang="en-AU"/>
          </a:p>
        </p:txBody>
      </p:sp>
      <p:sp>
        <p:nvSpPr>
          <p:cNvPr id="4102" name="Rectangle 6"/>
          <p:cNvSpPr>
            <a:spLocks noChangeArrowheads="1"/>
          </p:cNvSpPr>
          <p:nvPr/>
        </p:nvSpPr>
        <p:spPr bwMode="auto">
          <a:xfrm>
            <a:off x="0" y="6653213"/>
            <a:ext cx="2098675" cy="20478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800">
                <a:solidFill>
                  <a:srgbClr val="DDDDDD"/>
                </a:solidFill>
              </a:rPr>
              <a:t>Saratoga</a:t>
            </a:r>
            <a:r>
              <a:rPr lang="en-US" sz="800" i="0">
                <a:solidFill>
                  <a:srgbClr val="DDDDDD"/>
                </a:solidFill>
              </a:rPr>
              <a:t> – fast data transfer… from space</a:t>
            </a:r>
          </a:p>
        </p:txBody>
      </p:sp>
      <p:sp>
        <p:nvSpPr>
          <p:cNvPr id="4104" name="Rectangle 8"/>
          <p:cNvSpPr>
            <a:spLocks noChangeArrowheads="1"/>
          </p:cNvSpPr>
          <p:nvPr/>
        </p:nvSpPr>
        <p:spPr bwMode="auto">
          <a:xfrm>
            <a:off x="8855075" y="6653213"/>
            <a:ext cx="288925" cy="20478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3FD3D818-871E-468E-BB06-FEE5E5815DDD}" type="slidenum">
              <a:rPr lang="en-US" sz="800" i="0">
                <a:solidFill>
                  <a:srgbClr val="D3D3D3"/>
                </a:solidFill>
              </a:rPr>
              <a:pPr algn="r" defTabSz="814388">
                <a:lnSpc>
                  <a:spcPct val="100000"/>
                </a:lnSpc>
              </a:pPr>
              <a:t>‹#›</a:t>
            </a:fld>
            <a:endParaRPr lang="en-US" sz="800" i="0">
              <a:solidFill>
                <a:srgbClr val="D3D3D3"/>
              </a:solidFill>
            </a:endParaRPr>
          </a:p>
        </p:txBody>
      </p:sp>
      <p:sp>
        <p:nvSpPr>
          <p:cNvPr id="4105" name="Rectangle 9"/>
          <p:cNvSpPr>
            <a:spLocks noGrp="1" noChangeArrowheads="1"/>
          </p:cNvSpPr>
          <p:nvPr>
            <p:ph type="body" idx="1"/>
          </p:nvPr>
        </p:nvSpPr>
        <p:spPr bwMode="auto">
          <a:xfrm>
            <a:off x="655638" y="1520825"/>
            <a:ext cx="7940675" cy="3571875"/>
          </a:xfrm>
          <a:prstGeom prst="rect">
            <a:avLst/>
          </a:prstGeom>
          <a:noFill/>
          <a:ln w="9525" algn="ctr">
            <a:noFill/>
            <a:miter lim="800000"/>
            <a:headEnd/>
            <a:tailEnd/>
          </a:ln>
          <a:effectLst/>
        </p:spPr>
        <p:txBody>
          <a:bodyPr vert="horz" wrap="square" lIns="82124" tIns="41061" rIns="82124" bIns="41061"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defTabSz="814388" rtl="0" fontAlgn="base">
        <a:spcBef>
          <a:spcPct val="0"/>
        </a:spcBef>
        <a:spcAft>
          <a:spcPct val="0"/>
        </a:spcAft>
        <a:defRPr sz="3600" b="1">
          <a:solidFill>
            <a:schemeClr val="tx2"/>
          </a:solidFill>
          <a:latin typeface="+mj-lt"/>
          <a:ea typeface="+mj-ea"/>
          <a:cs typeface="+mj-cs"/>
        </a:defRPr>
      </a:lvl1pPr>
      <a:lvl2pPr algn="l" defTabSz="814388" rtl="0" fontAlgn="base">
        <a:spcBef>
          <a:spcPct val="0"/>
        </a:spcBef>
        <a:spcAft>
          <a:spcPct val="0"/>
        </a:spcAft>
        <a:defRPr sz="3600" b="1">
          <a:solidFill>
            <a:schemeClr val="tx2"/>
          </a:solidFill>
          <a:latin typeface="Arial Unicode MS" pitchFamily="34" charset="-128"/>
        </a:defRPr>
      </a:lvl2pPr>
      <a:lvl3pPr algn="l" defTabSz="814388" rtl="0" fontAlgn="base">
        <a:spcBef>
          <a:spcPct val="0"/>
        </a:spcBef>
        <a:spcAft>
          <a:spcPct val="0"/>
        </a:spcAft>
        <a:defRPr sz="3600" b="1">
          <a:solidFill>
            <a:schemeClr val="tx2"/>
          </a:solidFill>
          <a:latin typeface="Arial Unicode MS" pitchFamily="34" charset="-128"/>
        </a:defRPr>
      </a:lvl3pPr>
      <a:lvl4pPr algn="l" defTabSz="814388" rtl="0" fontAlgn="base">
        <a:spcBef>
          <a:spcPct val="0"/>
        </a:spcBef>
        <a:spcAft>
          <a:spcPct val="0"/>
        </a:spcAft>
        <a:defRPr sz="3600" b="1">
          <a:solidFill>
            <a:schemeClr val="tx2"/>
          </a:solidFill>
          <a:latin typeface="Arial Unicode MS" pitchFamily="34" charset="-128"/>
        </a:defRPr>
      </a:lvl4pPr>
      <a:lvl5pPr algn="l" defTabSz="814388" rtl="0" fontAlgn="base">
        <a:spcBef>
          <a:spcPct val="0"/>
        </a:spcBef>
        <a:spcAft>
          <a:spcPct val="0"/>
        </a:spcAft>
        <a:defRPr sz="3600" b="1">
          <a:solidFill>
            <a:schemeClr val="tx2"/>
          </a:solidFill>
          <a:latin typeface="Arial Unicode MS" pitchFamily="34" charset="-128"/>
        </a:defRPr>
      </a:lvl5pPr>
      <a:lvl6pPr marL="457200" algn="l" defTabSz="814388" rtl="0" fontAlgn="base">
        <a:spcBef>
          <a:spcPct val="0"/>
        </a:spcBef>
        <a:spcAft>
          <a:spcPct val="0"/>
        </a:spcAft>
        <a:defRPr sz="3600" b="1">
          <a:solidFill>
            <a:schemeClr val="tx2"/>
          </a:solidFill>
          <a:latin typeface="Arial Unicode MS" pitchFamily="34" charset="-128"/>
        </a:defRPr>
      </a:lvl6pPr>
      <a:lvl7pPr marL="914400" algn="l" defTabSz="814388" rtl="0" fontAlgn="base">
        <a:spcBef>
          <a:spcPct val="0"/>
        </a:spcBef>
        <a:spcAft>
          <a:spcPct val="0"/>
        </a:spcAft>
        <a:defRPr sz="3600" b="1">
          <a:solidFill>
            <a:schemeClr val="tx2"/>
          </a:solidFill>
          <a:latin typeface="Arial Unicode MS" pitchFamily="34" charset="-128"/>
        </a:defRPr>
      </a:lvl7pPr>
      <a:lvl8pPr marL="1371600" algn="l" defTabSz="814388" rtl="0" fontAlgn="base">
        <a:spcBef>
          <a:spcPct val="0"/>
        </a:spcBef>
        <a:spcAft>
          <a:spcPct val="0"/>
        </a:spcAft>
        <a:defRPr sz="3600" b="1">
          <a:solidFill>
            <a:schemeClr val="tx2"/>
          </a:solidFill>
          <a:latin typeface="Arial Unicode MS" pitchFamily="34" charset="-128"/>
        </a:defRPr>
      </a:lvl8pPr>
      <a:lvl9pPr marL="1828800" algn="l" defTabSz="814388" rtl="0" fontAlgn="base">
        <a:spcBef>
          <a:spcPct val="0"/>
        </a:spcBef>
        <a:spcAft>
          <a:spcPct val="0"/>
        </a:spcAft>
        <a:defRPr sz="3600" b="1">
          <a:solidFill>
            <a:schemeClr val="tx2"/>
          </a:solidFill>
          <a:latin typeface="Arial Unicode MS" pitchFamily="34" charset="-128"/>
        </a:defRPr>
      </a:lvl9pPr>
    </p:titleStyle>
    <p:bodyStyle>
      <a:lvl1pPr marL="236538" indent="-236538" algn="l" defTabSz="814388" rtl="0" eaLnBrk="0" fontAlgn="base" hangingPunct="0">
        <a:spcBef>
          <a:spcPct val="50000"/>
        </a:spcBef>
        <a:spcAft>
          <a:spcPct val="0"/>
        </a:spcAft>
        <a:buClr>
          <a:schemeClr val="tx2"/>
        </a:buClr>
        <a:buSzPct val="100000"/>
        <a:buFont typeface="Wingdings" pitchFamily="2" charset="2"/>
        <a:buChar char="§"/>
        <a:defRPr sz="2800">
          <a:solidFill>
            <a:schemeClr val="tx1"/>
          </a:solidFill>
          <a:latin typeface="+mn-lt"/>
          <a:ea typeface="+mn-ea"/>
          <a:cs typeface="+mn-cs"/>
        </a:defRPr>
      </a:lvl1pPr>
      <a:lvl2pPr marL="574675" algn="l" defTabSz="814388" rtl="0" eaLnBrk="0" fontAlgn="base" hangingPunct="0">
        <a:spcBef>
          <a:spcPct val="35000"/>
        </a:spcBef>
        <a:spcAft>
          <a:spcPct val="0"/>
        </a:spcAft>
        <a:defRPr sz="2400">
          <a:solidFill>
            <a:schemeClr val="tx1"/>
          </a:solidFill>
          <a:latin typeface="+mn-lt"/>
        </a:defRPr>
      </a:lvl2pPr>
      <a:lvl3pPr marL="914400" algn="l" defTabSz="814388" rtl="0" eaLnBrk="0" fontAlgn="base" hangingPunct="0">
        <a:spcBef>
          <a:spcPct val="35000"/>
        </a:spcBef>
        <a:spcAft>
          <a:spcPct val="0"/>
        </a:spcAft>
        <a:defRPr sz="2400">
          <a:solidFill>
            <a:schemeClr val="tx1"/>
          </a:solidFill>
          <a:latin typeface="+mn-lt"/>
        </a:defRPr>
      </a:lvl3pPr>
      <a:lvl4pPr marL="1254125" algn="l" defTabSz="814388" rtl="0" eaLnBrk="0" fontAlgn="base" hangingPunct="0">
        <a:spcBef>
          <a:spcPct val="35000"/>
        </a:spcBef>
        <a:spcAft>
          <a:spcPct val="0"/>
        </a:spcAft>
        <a:defRPr sz="2400">
          <a:solidFill>
            <a:schemeClr val="tx1"/>
          </a:solidFill>
          <a:latin typeface="+mn-lt"/>
        </a:defRPr>
      </a:lvl4pPr>
      <a:lvl5pPr marL="1604963" algn="l" defTabSz="814388" rtl="0" eaLnBrk="0" fontAlgn="base" hangingPunct="0">
        <a:spcBef>
          <a:spcPct val="35000"/>
        </a:spcBef>
        <a:spcAft>
          <a:spcPct val="0"/>
        </a:spcAft>
        <a:defRPr sz="2400">
          <a:solidFill>
            <a:schemeClr val="tx1"/>
          </a:solidFill>
          <a:latin typeface="+mn-lt"/>
        </a:defRPr>
      </a:lvl5pPr>
      <a:lvl6pPr marL="2062163" algn="l" defTabSz="814388" rtl="0" eaLnBrk="0" fontAlgn="base" hangingPunct="0">
        <a:spcBef>
          <a:spcPct val="35000"/>
        </a:spcBef>
        <a:spcAft>
          <a:spcPct val="0"/>
        </a:spcAft>
        <a:defRPr sz="2400">
          <a:solidFill>
            <a:schemeClr val="tx1"/>
          </a:solidFill>
          <a:latin typeface="+mn-lt"/>
        </a:defRPr>
      </a:lvl6pPr>
      <a:lvl7pPr marL="2519363" algn="l" defTabSz="814388" rtl="0" eaLnBrk="0" fontAlgn="base" hangingPunct="0">
        <a:spcBef>
          <a:spcPct val="35000"/>
        </a:spcBef>
        <a:spcAft>
          <a:spcPct val="0"/>
        </a:spcAft>
        <a:defRPr sz="2400">
          <a:solidFill>
            <a:schemeClr val="tx1"/>
          </a:solidFill>
          <a:latin typeface="+mn-lt"/>
        </a:defRPr>
      </a:lvl7pPr>
      <a:lvl8pPr marL="2976563" algn="l" defTabSz="814388" rtl="0" eaLnBrk="0" fontAlgn="base" hangingPunct="0">
        <a:spcBef>
          <a:spcPct val="35000"/>
        </a:spcBef>
        <a:spcAft>
          <a:spcPct val="0"/>
        </a:spcAft>
        <a:defRPr sz="2400">
          <a:solidFill>
            <a:schemeClr val="tx1"/>
          </a:solidFill>
          <a:latin typeface="+mn-lt"/>
        </a:defRPr>
      </a:lvl8pPr>
      <a:lvl9pPr marL="3433763" algn="l" defTabSz="814388" rtl="0" eaLnBrk="0" fontAlgn="base" hangingPunct="0">
        <a:spcBef>
          <a:spcPct val="35000"/>
        </a:spcBef>
        <a:spcAft>
          <a:spcPct val="0"/>
        </a:spcAft>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ext Box 7"/>
          <p:cNvSpPr txBox="1">
            <a:spLocks noChangeArrowheads="1"/>
          </p:cNvSpPr>
          <p:nvPr/>
        </p:nvSpPr>
        <p:spPr bwMode="auto">
          <a:xfrm>
            <a:off x="152400" y="2667000"/>
            <a:ext cx="5181600" cy="1719263"/>
          </a:xfrm>
          <a:prstGeom prst="rect">
            <a:avLst/>
          </a:prstGeom>
          <a:noFill/>
          <a:ln w="9525" algn="ctr">
            <a:noFill/>
            <a:miter lim="800000"/>
            <a:headEnd/>
            <a:tailEnd/>
          </a:ln>
          <a:effectLst/>
        </p:spPr>
        <p:txBody>
          <a:bodyPr lIns="82124" tIns="41061" rIns="82124" bIns="41061">
            <a:spAutoFit/>
          </a:bodyPr>
          <a:lstStyle/>
          <a:p>
            <a:pPr algn="r" defTabSz="814388">
              <a:spcAft>
                <a:spcPct val="20000"/>
              </a:spcAft>
            </a:pPr>
            <a:r>
              <a:rPr lang="en-US" sz="7800" b="1" dirty="0">
                <a:solidFill>
                  <a:schemeClr val="bg1"/>
                </a:solidFill>
              </a:rPr>
              <a:t>Saratoga</a:t>
            </a:r>
            <a:endParaRPr lang="en-US" sz="7800" b="1" i="0" dirty="0">
              <a:solidFill>
                <a:schemeClr val="bg1"/>
              </a:solidFill>
            </a:endParaRPr>
          </a:p>
          <a:p>
            <a:pPr algn="r" defTabSz="814388"/>
            <a:r>
              <a:rPr lang="en-US" b="1" i="0" dirty="0">
                <a:solidFill>
                  <a:schemeClr val="bg1"/>
                </a:solidFill>
              </a:rPr>
              <a:t>fast data transfer… from space</a:t>
            </a:r>
          </a:p>
        </p:txBody>
      </p:sp>
      <p:pic>
        <p:nvPicPr>
          <p:cNvPr id="2062" name="Picture 14"/>
          <p:cNvPicPr>
            <a:picLocks noChangeAspect="1" noChangeArrowheads="1"/>
          </p:cNvPicPr>
          <p:nvPr/>
        </p:nvPicPr>
        <p:blipFill>
          <a:blip r:embed="rId3" cstate="print"/>
          <a:srcRect/>
          <a:stretch>
            <a:fillRect/>
          </a:stretch>
        </p:blipFill>
        <p:spPr bwMode="auto">
          <a:xfrm>
            <a:off x="5303838" y="1600200"/>
            <a:ext cx="3840162" cy="2743200"/>
          </a:xfrm>
          <a:prstGeom prst="rect">
            <a:avLst/>
          </a:prstGeom>
          <a:noFill/>
          <a:ln w="9525" algn="ctr">
            <a:noFill/>
            <a:miter lim="800000"/>
            <a:headEnd/>
            <a:tailEnd/>
          </a:ln>
          <a:effectLst/>
        </p:spPr>
      </p:pic>
      <p:sp>
        <p:nvSpPr>
          <p:cNvPr id="2063" name="Text Box 15"/>
          <p:cNvSpPr txBox="1">
            <a:spLocks noChangeArrowheads="1"/>
          </p:cNvSpPr>
          <p:nvPr/>
        </p:nvSpPr>
        <p:spPr bwMode="auto">
          <a:xfrm>
            <a:off x="5181600" y="5918200"/>
            <a:ext cx="1917165" cy="760032"/>
          </a:xfrm>
          <a:prstGeom prst="rect">
            <a:avLst/>
          </a:prstGeom>
          <a:noFill/>
          <a:ln w="9525" algn="ctr">
            <a:noFill/>
            <a:miter lim="800000"/>
            <a:headEnd/>
            <a:tailEnd/>
          </a:ln>
          <a:effectLst/>
        </p:spPr>
        <p:txBody>
          <a:bodyPr wrap="none" lIns="82124" tIns="41061" rIns="82124" bIns="41061">
            <a:spAutoFit/>
          </a:bodyPr>
          <a:lstStyle/>
          <a:p>
            <a:pPr algn="l" defTabSz="814388">
              <a:lnSpc>
                <a:spcPct val="100000"/>
              </a:lnSpc>
            </a:pPr>
            <a:r>
              <a:rPr lang="en-US" b="1" i="0" dirty="0"/>
              <a:t>Lloyd Wood</a:t>
            </a:r>
            <a:endParaRPr lang="en-US" sz="1800" i="0" dirty="0"/>
          </a:p>
          <a:p>
            <a:pPr algn="l" defTabSz="814388">
              <a:lnSpc>
                <a:spcPct val="100000"/>
              </a:lnSpc>
            </a:pPr>
            <a:r>
              <a:rPr lang="en-US" sz="2000" i="0" dirty="0" smtClean="0"/>
              <a:t>June</a:t>
            </a:r>
            <a:r>
              <a:rPr lang="en-US" sz="2000" i="0" dirty="0" smtClean="0"/>
              <a:t> </a:t>
            </a:r>
            <a:r>
              <a:rPr lang="en-US" sz="2000" i="0" dirty="0" smtClean="0"/>
              <a:t>2013</a:t>
            </a:r>
            <a:endParaRPr lang="en-US" i="0" dirty="0"/>
          </a:p>
        </p:txBody>
      </p:sp>
      <p:sp>
        <p:nvSpPr>
          <p:cNvPr id="2081" name="Rectangle 33"/>
          <p:cNvSpPr>
            <a:spLocks noChangeArrowheads="1"/>
          </p:cNvSpPr>
          <p:nvPr/>
        </p:nvSpPr>
        <p:spPr bwMode="auto">
          <a:xfrm>
            <a:off x="0" y="4876800"/>
            <a:ext cx="5281420" cy="1775695"/>
          </a:xfrm>
          <a:prstGeom prst="rect">
            <a:avLst/>
          </a:prstGeom>
          <a:noFill/>
          <a:ln w="9525" algn="ctr">
            <a:noFill/>
            <a:miter lim="800000"/>
            <a:headEnd/>
            <a:tailEnd/>
          </a:ln>
          <a:effectLst/>
        </p:spPr>
        <p:txBody>
          <a:bodyPr wrap="none" lIns="82124" tIns="41061" rIns="82124" bIns="41061">
            <a:spAutoFit/>
          </a:bodyPr>
          <a:lstStyle/>
          <a:p>
            <a:pPr algn="l" defTabSz="814388">
              <a:lnSpc>
                <a:spcPct val="100000"/>
              </a:lnSpc>
            </a:pPr>
            <a:r>
              <a:rPr lang="en-US" b="1" i="0" dirty="0"/>
              <a:t>draft-wood-</a:t>
            </a:r>
            <a:r>
              <a:rPr lang="en-US" b="1" i="0" dirty="0" err="1"/>
              <a:t>tsvwg</a:t>
            </a:r>
            <a:r>
              <a:rPr lang="en-US" b="1" i="0" dirty="0"/>
              <a:t>-</a:t>
            </a:r>
            <a:r>
              <a:rPr lang="en-US" b="1" i="0" dirty="0" err="1"/>
              <a:t>saratoga</a:t>
            </a:r>
            <a:endParaRPr lang="en-US" b="1" i="0" dirty="0"/>
          </a:p>
          <a:p>
            <a:pPr algn="l" defTabSz="814388">
              <a:lnSpc>
                <a:spcPct val="100000"/>
              </a:lnSpc>
            </a:pPr>
            <a:r>
              <a:rPr lang="en-US" sz="2000" i="0" dirty="0"/>
              <a:t>Wood, Eddy, Smith, </a:t>
            </a:r>
            <a:r>
              <a:rPr lang="en-US" sz="2000" i="0" dirty="0" err="1"/>
              <a:t>Ivancic</a:t>
            </a:r>
            <a:r>
              <a:rPr lang="en-US" sz="2000" i="0" dirty="0"/>
              <a:t>, Jackson, </a:t>
            </a:r>
            <a:r>
              <a:rPr lang="en-US" sz="2000" i="0" dirty="0" err="1"/>
              <a:t>McKim</a:t>
            </a:r>
            <a:endParaRPr lang="en-US" sz="2000" i="0" dirty="0"/>
          </a:p>
          <a:p>
            <a:pPr algn="l" defTabSz="814388">
              <a:lnSpc>
                <a:spcPct val="100000"/>
              </a:lnSpc>
            </a:pPr>
            <a:endParaRPr lang="en-US" sz="2000" i="0" dirty="0"/>
          </a:p>
          <a:p>
            <a:pPr algn="l" defTabSz="814388">
              <a:lnSpc>
                <a:spcPct val="100000"/>
              </a:lnSpc>
            </a:pPr>
            <a:endParaRPr lang="en-US" sz="1800" i="0" dirty="0"/>
          </a:p>
          <a:p>
            <a:pPr algn="l" defTabSz="814388">
              <a:lnSpc>
                <a:spcPct val="100000"/>
              </a:lnSpc>
            </a:pPr>
            <a:r>
              <a:rPr lang="en-US" sz="1400" i="0" dirty="0"/>
              <a:t>NASA Glenn Research Center,</a:t>
            </a:r>
          </a:p>
          <a:p>
            <a:pPr algn="l" defTabSz="814388">
              <a:lnSpc>
                <a:spcPct val="100000"/>
              </a:lnSpc>
            </a:pPr>
            <a:r>
              <a:rPr lang="en-US" sz="1400" i="0" dirty="0"/>
              <a:t>Surrey Satellite Technology Ltd (SSTL</a:t>
            </a:r>
            <a:r>
              <a:rPr lang="en-US" sz="1400" i="0" dirty="0" smtClean="0"/>
              <a:t>)</a:t>
            </a:r>
            <a:endParaRPr lang="en-US" sz="1400" i="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85" name="Rectangle 17"/>
          <p:cNvSpPr>
            <a:spLocks noChangeArrowheads="1"/>
          </p:cNvSpPr>
          <p:nvPr/>
        </p:nvSpPr>
        <p:spPr bwMode="auto">
          <a:xfrm>
            <a:off x="0" y="5314950"/>
            <a:ext cx="9134475" cy="762000"/>
          </a:xfrm>
          <a:prstGeom prst="rect">
            <a:avLst/>
          </a:prstGeom>
          <a:solidFill>
            <a:srgbClr val="CBD8EB"/>
          </a:solidFill>
          <a:ln w="9525" algn="ctr">
            <a:noFill/>
            <a:miter lim="800000"/>
            <a:headEnd/>
            <a:tailEnd/>
          </a:ln>
          <a:effectLst/>
        </p:spPr>
        <p:txBody>
          <a:bodyPr lIns="82124" tIns="41061" rIns="82124" bIns="41061" anchor="ctr">
            <a:spAutoFit/>
          </a:bodyPr>
          <a:lstStyle/>
          <a:p>
            <a:endParaRPr lang="en-AU"/>
          </a:p>
        </p:txBody>
      </p:sp>
      <p:sp>
        <p:nvSpPr>
          <p:cNvPr id="237584" name="Rectangle 16"/>
          <p:cNvSpPr>
            <a:spLocks noChangeArrowheads="1"/>
          </p:cNvSpPr>
          <p:nvPr/>
        </p:nvSpPr>
        <p:spPr bwMode="auto">
          <a:xfrm>
            <a:off x="0" y="2590800"/>
            <a:ext cx="9144000" cy="533400"/>
          </a:xfrm>
          <a:prstGeom prst="rect">
            <a:avLst/>
          </a:prstGeom>
          <a:solidFill>
            <a:srgbClr val="CBD8EB"/>
          </a:solidFill>
          <a:ln w="9525" algn="ctr">
            <a:noFill/>
            <a:miter lim="800000"/>
            <a:headEnd/>
            <a:tailEnd/>
          </a:ln>
          <a:effectLst/>
        </p:spPr>
        <p:txBody>
          <a:bodyPr lIns="82124" tIns="41061" rIns="82124" bIns="41061" anchor="ctr">
            <a:spAutoFit/>
          </a:bodyPr>
          <a:lstStyle/>
          <a:p>
            <a:endParaRPr lang="en-AU"/>
          </a:p>
        </p:txBody>
      </p:sp>
      <p:sp>
        <p:nvSpPr>
          <p:cNvPr id="237570" name="Rectangle 2"/>
          <p:cNvSpPr>
            <a:spLocks noGrp="1" noChangeArrowheads="1"/>
          </p:cNvSpPr>
          <p:nvPr>
            <p:ph type="title"/>
          </p:nvPr>
        </p:nvSpPr>
        <p:spPr>
          <a:xfrm>
            <a:off x="533400" y="304800"/>
            <a:ext cx="8145463" cy="838200"/>
          </a:xfrm>
        </p:spPr>
        <p:txBody>
          <a:bodyPr/>
          <a:lstStyle/>
          <a:p>
            <a:r>
              <a:rPr lang="en-US" i="1" dirty="0" smtClean="0"/>
              <a:t>Saratoga </a:t>
            </a:r>
            <a:r>
              <a:rPr lang="en-US" dirty="0" smtClean="0"/>
              <a:t> </a:t>
            </a:r>
            <a:r>
              <a:rPr lang="en-US" dirty="0"/>
              <a:t>packets</a:t>
            </a:r>
          </a:p>
        </p:txBody>
      </p:sp>
      <p:sp>
        <p:nvSpPr>
          <p:cNvPr id="237572" name="Rectangle 4"/>
          <p:cNvSpPr>
            <a:spLocks noChangeArrowheads="1"/>
          </p:cNvSpPr>
          <p:nvPr/>
        </p:nvSpPr>
        <p:spPr bwMode="auto">
          <a:xfrm>
            <a:off x="152400" y="1295400"/>
            <a:ext cx="2286000" cy="420688"/>
          </a:xfrm>
          <a:prstGeom prst="rect">
            <a:avLst/>
          </a:prstGeom>
          <a:solidFill>
            <a:srgbClr val="FFFF99"/>
          </a:solidFill>
          <a:ln w="9525" algn="ctr">
            <a:solidFill>
              <a:schemeClr val="tx2"/>
            </a:solidFill>
            <a:miter lim="800000"/>
            <a:headEnd/>
            <a:tailEnd/>
          </a:ln>
          <a:effectLst/>
        </p:spPr>
        <p:txBody>
          <a:bodyPr lIns="82124" tIns="41061" rIns="82124" bIns="41061" anchor="ctr">
            <a:spAutoFit/>
          </a:bodyPr>
          <a:lstStyle/>
          <a:p>
            <a:pPr defTabSz="814388"/>
            <a:r>
              <a:rPr lang="en-US" i="0"/>
              <a:t>BEACON</a:t>
            </a:r>
          </a:p>
        </p:txBody>
      </p:sp>
      <p:sp>
        <p:nvSpPr>
          <p:cNvPr id="237574" name="Rectangle 6"/>
          <p:cNvSpPr>
            <a:spLocks noChangeArrowheads="1"/>
          </p:cNvSpPr>
          <p:nvPr/>
        </p:nvSpPr>
        <p:spPr bwMode="auto">
          <a:xfrm>
            <a:off x="152400" y="3200400"/>
            <a:ext cx="2286000" cy="420688"/>
          </a:xfrm>
          <a:prstGeom prst="rect">
            <a:avLst/>
          </a:prstGeom>
          <a:solidFill>
            <a:srgbClr val="CCFFCC"/>
          </a:solidFill>
          <a:ln w="9525" algn="ctr">
            <a:solidFill>
              <a:schemeClr val="tx2"/>
            </a:solidFill>
            <a:miter lim="800000"/>
            <a:headEnd/>
            <a:tailEnd/>
          </a:ln>
          <a:effectLst/>
        </p:spPr>
        <p:txBody>
          <a:bodyPr lIns="82124" tIns="41061" rIns="82124" bIns="41061" anchor="ctr">
            <a:spAutoFit/>
          </a:bodyPr>
          <a:lstStyle/>
          <a:p>
            <a:pPr defTabSz="814388"/>
            <a:r>
              <a:rPr lang="en-US" i="0"/>
              <a:t>METADATA</a:t>
            </a:r>
          </a:p>
        </p:txBody>
      </p:sp>
      <p:sp>
        <p:nvSpPr>
          <p:cNvPr id="237575" name="Rectangle 7"/>
          <p:cNvSpPr>
            <a:spLocks noChangeArrowheads="1"/>
          </p:cNvSpPr>
          <p:nvPr/>
        </p:nvSpPr>
        <p:spPr bwMode="auto">
          <a:xfrm>
            <a:off x="152400" y="5486400"/>
            <a:ext cx="23622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7576" name="Text Box 8"/>
          <p:cNvSpPr txBox="1">
            <a:spLocks noChangeArrowheads="1"/>
          </p:cNvSpPr>
          <p:nvPr/>
        </p:nvSpPr>
        <p:spPr bwMode="auto">
          <a:xfrm>
            <a:off x="2514600" y="1219200"/>
            <a:ext cx="6629400" cy="1433513"/>
          </a:xfrm>
          <a:prstGeom prst="rect">
            <a:avLst/>
          </a:prstGeom>
          <a:noFill/>
          <a:ln w="9525" algn="ctr">
            <a:noFill/>
            <a:miter lim="800000"/>
            <a:headEnd/>
            <a:tailEnd/>
          </a:ln>
          <a:effectLst/>
        </p:spPr>
        <p:txBody>
          <a:bodyPr lIns="82124" tIns="41061" rIns="82124" bIns="41061">
            <a:spAutoFit/>
          </a:bodyPr>
          <a:lstStyle/>
          <a:p>
            <a:pPr algn="l" defTabSz="814388"/>
            <a:r>
              <a:rPr lang="en-US" i="0"/>
              <a:t>Sent periodically. Describes the </a:t>
            </a:r>
            <a:r>
              <a:rPr lang="en-US"/>
              <a:t>Saratoga</a:t>
            </a:r>
            <a:r>
              <a:rPr lang="en-US" i="0"/>
              <a:t> peer:</a:t>
            </a:r>
          </a:p>
          <a:p>
            <a:pPr algn="l" defTabSz="814388"/>
            <a:r>
              <a:rPr lang="en-US" i="0"/>
              <a:t>- Identity (e.g. EID)</a:t>
            </a:r>
          </a:p>
          <a:p>
            <a:pPr algn="l" defTabSz="814388">
              <a:lnSpc>
                <a:spcPct val="100000"/>
              </a:lnSpc>
            </a:pPr>
            <a:r>
              <a:rPr lang="en-US" i="0"/>
              <a:t>- capability/desire to send/receive packets.</a:t>
            </a:r>
          </a:p>
          <a:p>
            <a:pPr algn="l" defTabSz="814388"/>
            <a:r>
              <a:rPr lang="en-US" i="0"/>
              <a:t>- max. file descriptor handled: 16/32/64/128-bit.</a:t>
            </a:r>
          </a:p>
        </p:txBody>
      </p:sp>
      <p:sp>
        <p:nvSpPr>
          <p:cNvPr id="237577" name="Text Box 9"/>
          <p:cNvSpPr txBox="1">
            <a:spLocks noChangeArrowheads="1"/>
          </p:cNvSpPr>
          <p:nvPr/>
        </p:nvSpPr>
        <p:spPr bwMode="auto">
          <a:xfrm>
            <a:off x="2514600" y="3082925"/>
            <a:ext cx="6400800" cy="2273300"/>
          </a:xfrm>
          <a:prstGeom prst="rect">
            <a:avLst/>
          </a:prstGeom>
          <a:noFill/>
          <a:ln w="9525" algn="ctr">
            <a:noFill/>
            <a:miter lim="800000"/>
            <a:headEnd/>
            <a:tailEnd/>
          </a:ln>
          <a:effectLst/>
        </p:spPr>
        <p:txBody>
          <a:bodyPr lIns="82124" tIns="41061" rIns="82124" bIns="41061">
            <a:spAutoFit/>
          </a:bodyPr>
          <a:lstStyle/>
          <a:p>
            <a:pPr algn="l" defTabSz="814388">
              <a:lnSpc>
                <a:spcPct val="100000"/>
              </a:lnSpc>
            </a:pPr>
            <a:r>
              <a:rPr lang="en-US" i="0"/>
              <a:t>Sent at start of transaction.</a:t>
            </a:r>
          </a:p>
          <a:p>
            <a:pPr algn="l" defTabSz="814388">
              <a:lnSpc>
                <a:spcPct val="100000"/>
              </a:lnSpc>
            </a:pPr>
            <a:r>
              <a:rPr lang="en-US" i="0"/>
              <a:t>Describes the file/bundle:</a:t>
            </a:r>
          </a:p>
          <a:p>
            <a:pPr algn="l" defTabSz="814388">
              <a:lnSpc>
                <a:spcPct val="100000"/>
              </a:lnSpc>
            </a:pPr>
            <a:r>
              <a:rPr lang="en-US" i="0"/>
              <a:t>identity for transaction</a:t>
            </a:r>
          </a:p>
          <a:p>
            <a:pPr algn="l" defTabSz="814388">
              <a:lnSpc>
                <a:spcPct val="100000"/>
              </a:lnSpc>
            </a:pPr>
            <a:r>
              <a:rPr lang="en-US" i="0"/>
              <a:t>file name/details, including size.</a:t>
            </a:r>
          </a:p>
          <a:p>
            <a:pPr algn="l" defTabSz="814388">
              <a:lnSpc>
                <a:spcPct val="100000"/>
              </a:lnSpc>
            </a:pPr>
            <a:r>
              <a:rPr lang="en-US" i="0"/>
              <a:t>descriptor size offsets to be used for this file</a:t>
            </a:r>
          </a:p>
          <a:p>
            <a:pPr algn="l" defTabSz="814388">
              <a:lnSpc>
                <a:spcPct val="100000"/>
              </a:lnSpc>
            </a:pPr>
            <a:r>
              <a:rPr lang="en-US" i="0"/>
              <a:t>(one of 16/32/64/128-bit pointer sizes.)</a:t>
            </a:r>
          </a:p>
        </p:txBody>
      </p:sp>
      <p:sp>
        <p:nvSpPr>
          <p:cNvPr id="237578" name="Text Box 10"/>
          <p:cNvSpPr txBox="1">
            <a:spLocks noChangeArrowheads="1"/>
          </p:cNvSpPr>
          <p:nvPr/>
        </p:nvSpPr>
        <p:spPr bwMode="auto">
          <a:xfrm>
            <a:off x="2514600" y="5283200"/>
            <a:ext cx="6781800" cy="812800"/>
          </a:xfrm>
          <a:prstGeom prst="rect">
            <a:avLst/>
          </a:prstGeom>
          <a:noFill/>
          <a:ln w="9525" algn="ctr">
            <a:noFill/>
            <a:miter lim="800000"/>
            <a:headEnd/>
            <a:tailEnd/>
          </a:ln>
          <a:effectLst/>
        </p:spPr>
        <p:txBody>
          <a:bodyPr lIns="82124" tIns="41061" rIns="82124" bIns="41061">
            <a:spAutoFit/>
          </a:bodyPr>
          <a:lstStyle/>
          <a:p>
            <a:pPr algn="l" defTabSz="814388">
              <a:lnSpc>
                <a:spcPct val="100000"/>
              </a:lnSpc>
            </a:pPr>
            <a:r>
              <a:rPr lang="en-US" i="0"/>
              <a:t>Uses descriptor of chosen size to indicate offset for data segment. May request an ack.</a:t>
            </a:r>
          </a:p>
        </p:txBody>
      </p:sp>
      <p:sp>
        <p:nvSpPr>
          <p:cNvPr id="237579" name="Rectangle 11"/>
          <p:cNvSpPr>
            <a:spLocks noChangeArrowheads="1"/>
          </p:cNvSpPr>
          <p:nvPr/>
        </p:nvSpPr>
        <p:spPr bwMode="auto">
          <a:xfrm>
            <a:off x="152400" y="6248400"/>
            <a:ext cx="2362200"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37580" name="Text Box 12"/>
          <p:cNvSpPr txBox="1">
            <a:spLocks noChangeArrowheads="1"/>
          </p:cNvSpPr>
          <p:nvPr/>
        </p:nvSpPr>
        <p:spPr bwMode="auto">
          <a:xfrm>
            <a:off x="2514600" y="6045200"/>
            <a:ext cx="6781800" cy="812800"/>
          </a:xfrm>
          <a:prstGeom prst="rect">
            <a:avLst/>
          </a:prstGeom>
          <a:noFill/>
          <a:ln w="9525" algn="ctr">
            <a:noFill/>
            <a:miter lim="800000"/>
            <a:headEnd/>
            <a:tailEnd/>
          </a:ln>
          <a:effectLst/>
        </p:spPr>
        <p:txBody>
          <a:bodyPr lIns="82124" tIns="41061" rIns="82124" bIns="41061">
            <a:spAutoFit/>
          </a:bodyPr>
          <a:lstStyle/>
          <a:p>
            <a:pPr algn="l" defTabSz="814388">
              <a:lnSpc>
                <a:spcPct val="100000"/>
              </a:lnSpc>
            </a:pPr>
            <a:r>
              <a:rPr lang="en-US" i="0"/>
              <a:t>Selective negative ack (SNACK). ‘Holestofill’ hole edge offsets indicate missing ‘holes’ in data.</a:t>
            </a:r>
          </a:p>
        </p:txBody>
      </p:sp>
      <p:sp>
        <p:nvSpPr>
          <p:cNvPr id="237582" name="Rectangle 14"/>
          <p:cNvSpPr>
            <a:spLocks noChangeArrowheads="1"/>
          </p:cNvSpPr>
          <p:nvPr/>
        </p:nvSpPr>
        <p:spPr bwMode="auto">
          <a:xfrm>
            <a:off x="152400" y="2647950"/>
            <a:ext cx="2286000" cy="420688"/>
          </a:xfrm>
          <a:prstGeom prst="rect">
            <a:avLst/>
          </a:prstGeom>
          <a:solidFill>
            <a:srgbClr val="C0C0C0"/>
          </a:solidFill>
          <a:ln w="9525" algn="ctr">
            <a:solidFill>
              <a:schemeClr val="tx2"/>
            </a:solidFill>
            <a:miter lim="800000"/>
            <a:headEnd/>
            <a:tailEnd/>
          </a:ln>
          <a:effectLst/>
        </p:spPr>
        <p:txBody>
          <a:bodyPr lIns="82124" tIns="41061" rIns="82124" bIns="41061" anchor="ctr">
            <a:spAutoFit/>
          </a:bodyPr>
          <a:lstStyle/>
          <a:p>
            <a:pPr defTabSz="814388"/>
            <a:r>
              <a:rPr lang="en-US" i="0"/>
              <a:t>REQUEST</a:t>
            </a:r>
          </a:p>
        </p:txBody>
      </p:sp>
      <p:sp>
        <p:nvSpPr>
          <p:cNvPr id="237583" name="Text Box 15"/>
          <p:cNvSpPr txBox="1">
            <a:spLocks noChangeArrowheads="1"/>
          </p:cNvSpPr>
          <p:nvPr/>
        </p:nvSpPr>
        <p:spPr bwMode="auto">
          <a:xfrm>
            <a:off x="2508250" y="2682875"/>
            <a:ext cx="6705600" cy="411163"/>
          </a:xfrm>
          <a:prstGeom prst="rect">
            <a:avLst/>
          </a:prstGeom>
          <a:noFill/>
          <a:ln w="9525" algn="ctr">
            <a:noFill/>
            <a:miter lim="800000"/>
            <a:headEnd/>
            <a:tailEnd/>
          </a:ln>
          <a:effectLst/>
        </p:spPr>
        <p:txBody>
          <a:bodyPr wrap="none" lIns="82124" tIns="41061" rIns="82124" bIns="41061">
            <a:spAutoFit/>
          </a:bodyPr>
          <a:lstStyle/>
          <a:p>
            <a:pPr defTabSz="814388"/>
            <a:r>
              <a:rPr lang="en-US" i="0"/>
              <a:t>Asks for a file via ‘get’, directory listings, deletes.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Line 2"/>
          <p:cNvSpPr>
            <a:spLocks noChangeShapeType="1"/>
          </p:cNvSpPr>
          <p:nvPr/>
        </p:nvSpPr>
        <p:spPr bwMode="auto">
          <a:xfrm>
            <a:off x="228600" y="508635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667" name="Line 3"/>
          <p:cNvSpPr>
            <a:spLocks noChangeShapeType="1"/>
          </p:cNvSpPr>
          <p:nvPr/>
        </p:nvSpPr>
        <p:spPr bwMode="auto">
          <a:xfrm flipH="1">
            <a:off x="228600" y="30480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68" name="Line 4"/>
          <p:cNvSpPr>
            <a:spLocks noChangeShapeType="1"/>
          </p:cNvSpPr>
          <p:nvPr/>
        </p:nvSpPr>
        <p:spPr bwMode="auto">
          <a:xfrm flipH="1">
            <a:off x="228600" y="25908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69" name="Line 5"/>
          <p:cNvSpPr>
            <a:spLocks noChangeShapeType="1"/>
          </p:cNvSpPr>
          <p:nvPr/>
        </p:nvSpPr>
        <p:spPr bwMode="auto">
          <a:xfrm flipH="1">
            <a:off x="2286000" y="3505200"/>
            <a:ext cx="31242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671" name="Line 7"/>
          <p:cNvSpPr>
            <a:spLocks noChangeShapeType="1"/>
          </p:cNvSpPr>
          <p:nvPr/>
        </p:nvSpPr>
        <p:spPr bwMode="auto">
          <a:xfrm flipH="1">
            <a:off x="228600" y="44196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72" name="Line 8"/>
          <p:cNvSpPr>
            <a:spLocks noChangeShapeType="1"/>
          </p:cNvSpPr>
          <p:nvPr/>
        </p:nvSpPr>
        <p:spPr bwMode="auto">
          <a:xfrm flipH="1">
            <a:off x="228600" y="48768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73" name="Line 9"/>
          <p:cNvSpPr>
            <a:spLocks noChangeShapeType="1"/>
          </p:cNvSpPr>
          <p:nvPr/>
        </p:nvSpPr>
        <p:spPr bwMode="auto">
          <a:xfrm flipH="1">
            <a:off x="228600" y="53340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75" name="Line 11"/>
          <p:cNvSpPr>
            <a:spLocks noChangeShapeType="1"/>
          </p:cNvSpPr>
          <p:nvPr/>
        </p:nvSpPr>
        <p:spPr bwMode="auto">
          <a:xfrm flipH="1">
            <a:off x="215900" y="20955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678" name="Line 14"/>
          <p:cNvSpPr>
            <a:spLocks noChangeShapeType="1"/>
          </p:cNvSpPr>
          <p:nvPr/>
        </p:nvSpPr>
        <p:spPr bwMode="auto">
          <a:xfrm>
            <a:off x="228600" y="182880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683" name="Rectangle 19"/>
          <p:cNvSpPr>
            <a:spLocks noChangeArrowheads="1"/>
          </p:cNvSpPr>
          <p:nvPr/>
        </p:nvSpPr>
        <p:spPr bwMode="auto">
          <a:xfrm>
            <a:off x="2971800" y="23622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84" name="Rectangle 20"/>
          <p:cNvSpPr>
            <a:spLocks noChangeArrowheads="1"/>
          </p:cNvSpPr>
          <p:nvPr/>
        </p:nvSpPr>
        <p:spPr bwMode="auto">
          <a:xfrm>
            <a:off x="381000" y="4895850"/>
            <a:ext cx="2286000"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41686" name="Line 22"/>
          <p:cNvSpPr>
            <a:spLocks noChangeShapeType="1"/>
          </p:cNvSpPr>
          <p:nvPr/>
        </p:nvSpPr>
        <p:spPr bwMode="auto">
          <a:xfrm>
            <a:off x="228600" y="1295400"/>
            <a:ext cx="0" cy="5410200"/>
          </a:xfrm>
          <a:prstGeom prst="line">
            <a:avLst/>
          </a:prstGeom>
          <a:noFill/>
          <a:ln w="38100">
            <a:solidFill>
              <a:schemeClr val="tx1"/>
            </a:solidFill>
            <a:round/>
            <a:headEnd/>
            <a:tailEnd/>
          </a:ln>
          <a:effectLst/>
        </p:spPr>
        <p:txBody>
          <a:bodyPr lIns="82124" tIns="41061" rIns="82124" bIns="41061" anchor="ctr">
            <a:spAutoFit/>
          </a:bodyPr>
          <a:lstStyle/>
          <a:p>
            <a:endParaRPr lang="en-AU"/>
          </a:p>
        </p:txBody>
      </p:sp>
      <p:sp>
        <p:nvSpPr>
          <p:cNvPr id="241687" name="Line 23"/>
          <p:cNvSpPr>
            <a:spLocks noChangeShapeType="1"/>
          </p:cNvSpPr>
          <p:nvPr/>
        </p:nvSpPr>
        <p:spPr bwMode="auto">
          <a:xfrm>
            <a:off x="5410200" y="1295400"/>
            <a:ext cx="0" cy="5410200"/>
          </a:xfrm>
          <a:prstGeom prst="line">
            <a:avLst/>
          </a:prstGeom>
          <a:noFill/>
          <a:ln w="38100">
            <a:solidFill>
              <a:schemeClr val="tx1"/>
            </a:solidFill>
            <a:round/>
            <a:headEnd/>
            <a:tailEnd/>
          </a:ln>
          <a:effectLst/>
        </p:spPr>
        <p:txBody>
          <a:bodyPr lIns="82124" tIns="41061" rIns="82124" bIns="41061" anchor="ctr">
            <a:spAutoFit/>
          </a:bodyPr>
          <a:lstStyle/>
          <a:p>
            <a:endParaRPr lang="en-AU"/>
          </a:p>
        </p:txBody>
      </p:sp>
      <p:sp>
        <p:nvSpPr>
          <p:cNvPr id="241689" name="Rectangle 25"/>
          <p:cNvSpPr>
            <a:spLocks noChangeArrowheads="1"/>
          </p:cNvSpPr>
          <p:nvPr/>
        </p:nvSpPr>
        <p:spPr bwMode="auto">
          <a:xfrm>
            <a:off x="2971800" y="28194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90" name="Rectangle 26"/>
          <p:cNvSpPr>
            <a:spLocks noChangeArrowheads="1"/>
          </p:cNvSpPr>
          <p:nvPr/>
        </p:nvSpPr>
        <p:spPr bwMode="auto">
          <a:xfrm>
            <a:off x="2971800" y="32766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92" name="Rectangle 28"/>
          <p:cNvSpPr>
            <a:spLocks noChangeArrowheads="1"/>
          </p:cNvSpPr>
          <p:nvPr/>
        </p:nvSpPr>
        <p:spPr bwMode="auto">
          <a:xfrm>
            <a:off x="2971800" y="41910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93" name="Rectangle 29"/>
          <p:cNvSpPr>
            <a:spLocks noChangeArrowheads="1"/>
          </p:cNvSpPr>
          <p:nvPr/>
        </p:nvSpPr>
        <p:spPr bwMode="auto">
          <a:xfrm>
            <a:off x="2971800" y="46482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94" name="Rectangle 30"/>
          <p:cNvSpPr>
            <a:spLocks noChangeArrowheads="1"/>
          </p:cNvSpPr>
          <p:nvPr/>
        </p:nvSpPr>
        <p:spPr bwMode="auto">
          <a:xfrm>
            <a:off x="2971800" y="51054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95" name="Rectangle 31"/>
          <p:cNvSpPr>
            <a:spLocks noChangeArrowheads="1"/>
          </p:cNvSpPr>
          <p:nvPr/>
        </p:nvSpPr>
        <p:spPr bwMode="auto">
          <a:xfrm>
            <a:off x="2959100" y="1866900"/>
            <a:ext cx="2222500" cy="420688"/>
          </a:xfrm>
          <a:prstGeom prst="rect">
            <a:avLst/>
          </a:prstGeom>
          <a:solidFill>
            <a:srgbClr val="CCFFCC"/>
          </a:solidFill>
          <a:ln w="9525" algn="ctr">
            <a:solidFill>
              <a:schemeClr val="tx2"/>
            </a:solidFill>
            <a:miter lim="800000"/>
            <a:headEnd/>
            <a:tailEnd/>
          </a:ln>
          <a:effectLst/>
        </p:spPr>
        <p:txBody>
          <a:bodyPr lIns="82124" tIns="41061" rIns="82124" bIns="41061" anchor="ctr">
            <a:spAutoFit/>
          </a:bodyPr>
          <a:lstStyle/>
          <a:p>
            <a:pPr defTabSz="814388"/>
            <a:r>
              <a:rPr lang="en-US" i="0"/>
              <a:t>METADATA</a:t>
            </a:r>
          </a:p>
        </p:txBody>
      </p:sp>
      <p:sp>
        <p:nvSpPr>
          <p:cNvPr id="241697" name="Text Box 33"/>
          <p:cNvSpPr txBox="1">
            <a:spLocks noChangeArrowheads="1"/>
          </p:cNvSpPr>
          <p:nvPr/>
        </p:nvSpPr>
        <p:spPr bwMode="auto">
          <a:xfrm>
            <a:off x="5486400" y="1219200"/>
            <a:ext cx="4530725" cy="739775"/>
          </a:xfrm>
          <a:prstGeom prst="rect">
            <a:avLst/>
          </a:prstGeom>
          <a:noFill/>
          <a:ln w="9525" algn="ctr">
            <a:noFill/>
            <a:miter lim="800000"/>
            <a:headEnd/>
            <a:tailEnd/>
          </a:ln>
          <a:effectLst/>
        </p:spPr>
        <p:txBody>
          <a:bodyPr lIns="82124" tIns="41061" rIns="82124" bIns="41061">
            <a:spAutoFit/>
          </a:bodyPr>
          <a:lstStyle/>
          <a:p>
            <a:pPr algn="l" defTabSz="814388"/>
            <a:r>
              <a:rPr lang="en-US" i="0"/>
              <a:t>Beacons (optional);</a:t>
            </a:r>
          </a:p>
          <a:p>
            <a:pPr algn="l" defTabSz="814388"/>
            <a:r>
              <a:rPr lang="en-US" i="0"/>
              <a:t>show filesize capabilities.</a:t>
            </a:r>
          </a:p>
        </p:txBody>
      </p:sp>
      <p:sp>
        <p:nvSpPr>
          <p:cNvPr id="241699" name="Text Box 35"/>
          <p:cNvSpPr txBox="1">
            <a:spLocks noChangeArrowheads="1"/>
          </p:cNvSpPr>
          <p:nvPr/>
        </p:nvSpPr>
        <p:spPr bwMode="auto">
          <a:xfrm>
            <a:off x="5486400" y="1905000"/>
            <a:ext cx="3290888" cy="411163"/>
          </a:xfrm>
          <a:prstGeom prst="rect">
            <a:avLst/>
          </a:prstGeom>
          <a:noFill/>
          <a:ln w="9525" algn="ctr">
            <a:noFill/>
            <a:miter lim="800000"/>
            <a:headEnd/>
            <a:tailEnd/>
          </a:ln>
          <a:effectLst/>
        </p:spPr>
        <p:txBody>
          <a:bodyPr lIns="82124" tIns="41061" rIns="82124" bIns="41061">
            <a:spAutoFit/>
          </a:bodyPr>
          <a:lstStyle/>
          <a:p>
            <a:pPr algn="l" defTabSz="814388"/>
            <a:r>
              <a:rPr lang="en-US" i="0"/>
              <a:t>Describes chosen file.</a:t>
            </a:r>
          </a:p>
        </p:txBody>
      </p:sp>
      <p:sp>
        <p:nvSpPr>
          <p:cNvPr id="241702" name="Text Box 38"/>
          <p:cNvSpPr txBox="1">
            <a:spLocks noChangeArrowheads="1"/>
          </p:cNvSpPr>
          <p:nvPr/>
        </p:nvSpPr>
        <p:spPr bwMode="auto">
          <a:xfrm>
            <a:off x="5486400" y="4648200"/>
            <a:ext cx="3657600" cy="1397000"/>
          </a:xfrm>
          <a:prstGeom prst="rect">
            <a:avLst/>
          </a:prstGeom>
          <a:noFill/>
          <a:ln w="9525" algn="ctr">
            <a:noFill/>
            <a:miter lim="800000"/>
            <a:headEnd/>
            <a:tailEnd/>
          </a:ln>
          <a:effectLst/>
        </p:spPr>
        <p:txBody>
          <a:bodyPr lIns="82124" tIns="41061" rIns="82124" bIns="41061">
            <a:spAutoFit/>
          </a:bodyPr>
          <a:lstStyle/>
          <a:p>
            <a:pPr algn="l" defTabSz="814388"/>
            <a:r>
              <a:rPr lang="en-US" i="0"/>
              <a:t>Ack requested and</a:t>
            </a:r>
          </a:p>
          <a:p>
            <a:pPr algn="l" defTabSz="814388"/>
            <a:r>
              <a:rPr lang="en-US" i="0"/>
              <a:t>selective negative ack sent describing hole to be filled with resend.</a:t>
            </a:r>
          </a:p>
        </p:txBody>
      </p:sp>
      <p:sp>
        <p:nvSpPr>
          <p:cNvPr id="241703" name="Text Box 39"/>
          <p:cNvSpPr txBox="1">
            <a:spLocks noChangeArrowheads="1"/>
          </p:cNvSpPr>
          <p:nvPr/>
        </p:nvSpPr>
        <p:spPr bwMode="auto">
          <a:xfrm>
            <a:off x="2971800" y="4724400"/>
            <a:ext cx="284163" cy="411163"/>
          </a:xfrm>
          <a:prstGeom prst="rect">
            <a:avLst/>
          </a:prstGeom>
          <a:noFill/>
          <a:ln w="9525" algn="ctr">
            <a:noFill/>
            <a:miter lim="800000"/>
            <a:headEnd/>
            <a:tailEnd/>
          </a:ln>
          <a:effectLst/>
        </p:spPr>
        <p:txBody>
          <a:bodyPr lIns="82124" tIns="41061" rIns="82124" bIns="41061">
            <a:spAutoFit/>
          </a:bodyPr>
          <a:lstStyle/>
          <a:p>
            <a:pPr defTabSz="814388"/>
            <a:r>
              <a:rPr lang="en-US" i="0"/>
              <a:t>*</a:t>
            </a:r>
          </a:p>
        </p:txBody>
      </p:sp>
      <p:sp>
        <p:nvSpPr>
          <p:cNvPr id="241704" name="Line 40"/>
          <p:cNvSpPr>
            <a:spLocks noChangeShapeType="1"/>
          </p:cNvSpPr>
          <p:nvPr/>
        </p:nvSpPr>
        <p:spPr bwMode="auto">
          <a:xfrm>
            <a:off x="228600" y="231775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705" name="Rectangle 41"/>
          <p:cNvSpPr>
            <a:spLocks noChangeArrowheads="1"/>
          </p:cNvSpPr>
          <p:nvPr/>
        </p:nvSpPr>
        <p:spPr bwMode="auto">
          <a:xfrm>
            <a:off x="381000" y="2127250"/>
            <a:ext cx="2276475"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41706" name="Text Box 42"/>
          <p:cNvSpPr txBox="1">
            <a:spLocks noChangeArrowheads="1"/>
          </p:cNvSpPr>
          <p:nvPr/>
        </p:nvSpPr>
        <p:spPr bwMode="auto">
          <a:xfrm>
            <a:off x="5486400" y="2286000"/>
            <a:ext cx="3748088" cy="411163"/>
          </a:xfrm>
          <a:prstGeom prst="rect">
            <a:avLst/>
          </a:prstGeom>
          <a:noFill/>
          <a:ln w="9525" algn="ctr">
            <a:noFill/>
            <a:miter lim="800000"/>
            <a:headEnd/>
            <a:tailEnd/>
          </a:ln>
          <a:effectLst/>
        </p:spPr>
        <p:txBody>
          <a:bodyPr lIns="82124" tIns="41061" rIns="82124" bIns="41061">
            <a:spAutoFit/>
          </a:bodyPr>
          <a:lstStyle/>
          <a:p>
            <a:pPr algn="l" defTabSz="814388"/>
            <a:r>
              <a:rPr lang="en-US" i="0"/>
              <a:t>Ack indicates reception.</a:t>
            </a:r>
          </a:p>
        </p:txBody>
      </p:sp>
      <p:sp>
        <p:nvSpPr>
          <p:cNvPr id="241707" name="Text Box 43"/>
          <p:cNvSpPr txBox="1">
            <a:spLocks noChangeArrowheads="1"/>
          </p:cNvSpPr>
          <p:nvPr/>
        </p:nvSpPr>
        <p:spPr bwMode="auto">
          <a:xfrm>
            <a:off x="1600200" y="3276600"/>
            <a:ext cx="639763" cy="411163"/>
          </a:xfrm>
          <a:prstGeom prst="rect">
            <a:avLst/>
          </a:prstGeom>
          <a:noFill/>
          <a:ln w="9525" algn="ctr">
            <a:noFill/>
            <a:miter lim="800000"/>
            <a:headEnd/>
            <a:tailEnd/>
          </a:ln>
          <a:effectLst/>
        </p:spPr>
        <p:txBody>
          <a:bodyPr wrap="none" lIns="82124" tIns="41061" rIns="82124" bIns="41061">
            <a:spAutoFit/>
          </a:bodyPr>
          <a:lstStyle/>
          <a:p>
            <a:pPr defTabSz="814388"/>
            <a:r>
              <a:rPr lang="en-US" i="0"/>
              <a:t>lost</a:t>
            </a:r>
          </a:p>
        </p:txBody>
      </p:sp>
      <p:sp>
        <p:nvSpPr>
          <p:cNvPr id="241708" name="Text Box 44"/>
          <p:cNvSpPr txBox="1">
            <a:spLocks noChangeArrowheads="1"/>
          </p:cNvSpPr>
          <p:nvPr/>
        </p:nvSpPr>
        <p:spPr bwMode="auto">
          <a:xfrm>
            <a:off x="5486400" y="3124200"/>
            <a:ext cx="3186113" cy="739775"/>
          </a:xfrm>
          <a:prstGeom prst="rect">
            <a:avLst/>
          </a:prstGeom>
          <a:noFill/>
          <a:ln w="9525" algn="ctr">
            <a:noFill/>
            <a:miter lim="800000"/>
            <a:headEnd/>
            <a:tailEnd/>
          </a:ln>
          <a:effectLst/>
        </p:spPr>
        <p:txBody>
          <a:bodyPr lIns="82124" tIns="41061" rIns="82124" bIns="41061">
            <a:spAutoFit/>
          </a:bodyPr>
          <a:lstStyle/>
          <a:p>
            <a:pPr algn="l" defTabSz="814388"/>
            <a:r>
              <a:rPr lang="en-US" i="0"/>
              <a:t>Lost data creates hole in copy at receiver.</a:t>
            </a:r>
          </a:p>
        </p:txBody>
      </p:sp>
      <p:sp>
        <p:nvSpPr>
          <p:cNvPr id="241709" name="Line 45"/>
          <p:cNvSpPr>
            <a:spLocks noChangeShapeType="1"/>
          </p:cNvSpPr>
          <p:nvPr/>
        </p:nvSpPr>
        <p:spPr bwMode="auto">
          <a:xfrm flipH="1">
            <a:off x="228600" y="15240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710" name="Line 46"/>
          <p:cNvSpPr>
            <a:spLocks noChangeShapeType="1"/>
          </p:cNvSpPr>
          <p:nvPr/>
        </p:nvSpPr>
        <p:spPr bwMode="auto">
          <a:xfrm>
            <a:off x="228600" y="182880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711" name="Rectangle 47"/>
          <p:cNvSpPr>
            <a:spLocks noChangeArrowheads="1"/>
          </p:cNvSpPr>
          <p:nvPr/>
        </p:nvSpPr>
        <p:spPr bwMode="auto">
          <a:xfrm>
            <a:off x="2971800" y="1295400"/>
            <a:ext cx="2209800" cy="420688"/>
          </a:xfrm>
          <a:prstGeom prst="rect">
            <a:avLst/>
          </a:prstGeom>
          <a:solidFill>
            <a:srgbClr val="FFFF99"/>
          </a:solidFill>
          <a:ln w="9525" algn="ctr">
            <a:solidFill>
              <a:schemeClr val="tx2"/>
            </a:solidFill>
            <a:miter lim="800000"/>
            <a:headEnd/>
            <a:tailEnd/>
          </a:ln>
          <a:effectLst/>
        </p:spPr>
        <p:txBody>
          <a:bodyPr lIns="82124" tIns="41061" rIns="82124" bIns="41061" anchor="ctr">
            <a:spAutoFit/>
          </a:bodyPr>
          <a:lstStyle/>
          <a:p>
            <a:pPr defTabSz="814388"/>
            <a:r>
              <a:rPr lang="en-US" i="0"/>
              <a:t>BEACON</a:t>
            </a:r>
          </a:p>
        </p:txBody>
      </p:sp>
      <p:sp>
        <p:nvSpPr>
          <p:cNvPr id="241715" name="Line 51"/>
          <p:cNvSpPr>
            <a:spLocks noChangeShapeType="1"/>
          </p:cNvSpPr>
          <p:nvPr/>
        </p:nvSpPr>
        <p:spPr bwMode="auto">
          <a:xfrm flipH="1">
            <a:off x="228600" y="57912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716" name="Line 52"/>
          <p:cNvSpPr>
            <a:spLocks noChangeShapeType="1"/>
          </p:cNvSpPr>
          <p:nvPr/>
        </p:nvSpPr>
        <p:spPr bwMode="auto">
          <a:xfrm flipH="1">
            <a:off x="228600" y="62484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41718" name="Rectangle 54"/>
          <p:cNvSpPr>
            <a:spLocks noChangeArrowheads="1"/>
          </p:cNvSpPr>
          <p:nvPr/>
        </p:nvSpPr>
        <p:spPr bwMode="auto">
          <a:xfrm>
            <a:off x="2971800" y="55626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719" name="Rectangle 55"/>
          <p:cNvSpPr>
            <a:spLocks noChangeArrowheads="1"/>
          </p:cNvSpPr>
          <p:nvPr/>
        </p:nvSpPr>
        <p:spPr bwMode="auto">
          <a:xfrm>
            <a:off x="2971800" y="60198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41688" name="Rectangle 24"/>
          <p:cNvSpPr>
            <a:spLocks noChangeArrowheads="1"/>
          </p:cNvSpPr>
          <p:nvPr/>
        </p:nvSpPr>
        <p:spPr bwMode="auto">
          <a:xfrm>
            <a:off x="381000" y="1600200"/>
            <a:ext cx="2266950" cy="420688"/>
          </a:xfrm>
          <a:prstGeom prst="rect">
            <a:avLst/>
          </a:prstGeom>
          <a:solidFill>
            <a:srgbClr val="FFFF99"/>
          </a:solidFill>
          <a:ln w="9525" algn="ctr">
            <a:solidFill>
              <a:schemeClr val="tx2"/>
            </a:solidFill>
            <a:miter lim="800000"/>
            <a:headEnd/>
            <a:tailEnd/>
          </a:ln>
          <a:effectLst/>
        </p:spPr>
        <p:txBody>
          <a:bodyPr lIns="82124" tIns="41061" rIns="82124" bIns="41061" anchor="ctr">
            <a:spAutoFit/>
          </a:bodyPr>
          <a:lstStyle/>
          <a:p>
            <a:pPr defTabSz="814388"/>
            <a:r>
              <a:rPr lang="en-US" i="0"/>
              <a:t>BEACON</a:t>
            </a:r>
          </a:p>
        </p:txBody>
      </p:sp>
      <p:sp>
        <p:nvSpPr>
          <p:cNvPr id="241723" name="Line 59"/>
          <p:cNvSpPr>
            <a:spLocks noChangeShapeType="1"/>
          </p:cNvSpPr>
          <p:nvPr/>
        </p:nvSpPr>
        <p:spPr bwMode="auto">
          <a:xfrm>
            <a:off x="238125" y="6475413"/>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41725" name="Rectangle 61"/>
          <p:cNvSpPr>
            <a:spLocks noChangeArrowheads="1"/>
          </p:cNvSpPr>
          <p:nvPr/>
        </p:nvSpPr>
        <p:spPr bwMode="auto">
          <a:xfrm>
            <a:off x="381000" y="6284913"/>
            <a:ext cx="2286000" cy="420687"/>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41727" name="Text Box 63"/>
          <p:cNvSpPr txBox="1">
            <a:spLocks noChangeArrowheads="1"/>
          </p:cNvSpPr>
          <p:nvPr/>
        </p:nvSpPr>
        <p:spPr bwMode="auto">
          <a:xfrm>
            <a:off x="5486400" y="6118225"/>
            <a:ext cx="3608388" cy="739775"/>
          </a:xfrm>
          <a:prstGeom prst="rect">
            <a:avLst/>
          </a:prstGeom>
          <a:noFill/>
          <a:ln w="9525" algn="ctr">
            <a:noFill/>
            <a:miter lim="800000"/>
            <a:headEnd/>
            <a:tailEnd/>
          </a:ln>
          <a:effectLst/>
        </p:spPr>
        <p:txBody>
          <a:bodyPr lIns="82124" tIns="41061" rIns="82124" bIns="41061">
            <a:spAutoFit/>
          </a:bodyPr>
          <a:lstStyle/>
          <a:p>
            <a:pPr algn="l" defTabSz="814388"/>
            <a:r>
              <a:rPr lang="en-US" i="0"/>
              <a:t>Empty ack indicates transaction is complete.</a:t>
            </a:r>
          </a:p>
        </p:txBody>
      </p:sp>
      <p:sp>
        <p:nvSpPr>
          <p:cNvPr id="241728" name="Text Box 64"/>
          <p:cNvSpPr txBox="1">
            <a:spLocks noChangeArrowheads="1"/>
          </p:cNvSpPr>
          <p:nvPr/>
        </p:nvSpPr>
        <p:spPr bwMode="auto">
          <a:xfrm>
            <a:off x="2895600" y="6583363"/>
            <a:ext cx="2479675" cy="274637"/>
          </a:xfrm>
          <a:prstGeom prst="rect">
            <a:avLst/>
          </a:prstGeom>
          <a:noFill/>
          <a:ln w="9525" algn="ctr">
            <a:noFill/>
            <a:miter lim="800000"/>
            <a:headEnd/>
            <a:tailEnd/>
          </a:ln>
          <a:effectLst/>
        </p:spPr>
        <p:txBody>
          <a:bodyPr wrap="none" lIns="82124" tIns="41061" rIns="82124" bIns="41061">
            <a:spAutoFit/>
          </a:bodyPr>
          <a:lstStyle/>
          <a:p>
            <a:pPr defTabSz="814388"/>
            <a:r>
              <a:rPr lang="en-US" sz="1400" i="0"/>
              <a:t>diagram assumes short delay</a:t>
            </a:r>
          </a:p>
        </p:txBody>
      </p:sp>
      <p:sp>
        <p:nvSpPr>
          <p:cNvPr id="241730" name="Rectangle 66"/>
          <p:cNvSpPr>
            <a:spLocks noGrp="1" noChangeArrowheads="1"/>
          </p:cNvSpPr>
          <p:nvPr>
            <p:ph type="title"/>
          </p:nvPr>
        </p:nvSpPr>
        <p:spPr>
          <a:xfrm>
            <a:off x="304800" y="304800"/>
            <a:ext cx="8145463" cy="685800"/>
          </a:xfrm>
          <a:noFill/>
          <a:ln/>
        </p:spPr>
        <p:txBody>
          <a:bodyPr/>
          <a:lstStyle/>
          <a:p>
            <a:r>
              <a:rPr lang="en-US" i="1" dirty="0"/>
              <a:t>Saratoga</a:t>
            </a:r>
            <a:r>
              <a:rPr lang="en-US" dirty="0"/>
              <a:t> </a:t>
            </a:r>
            <a:r>
              <a:rPr lang="en-US" dirty="0" smtClean="0"/>
              <a:t> sessions: </a:t>
            </a:r>
            <a:r>
              <a:rPr lang="en-US" dirty="0"/>
              <a:t>‘put’</a:t>
            </a:r>
          </a:p>
        </p:txBody>
      </p:sp>
      <p:sp>
        <p:nvSpPr>
          <p:cNvPr id="241731" name="Text Box 67"/>
          <p:cNvSpPr txBox="1">
            <a:spLocks noChangeArrowheads="1"/>
          </p:cNvSpPr>
          <p:nvPr/>
        </p:nvSpPr>
        <p:spPr bwMode="auto">
          <a:xfrm>
            <a:off x="0" y="990600"/>
            <a:ext cx="1346200" cy="330200"/>
          </a:xfrm>
          <a:prstGeom prst="rect">
            <a:avLst/>
          </a:prstGeom>
          <a:noFill/>
          <a:ln w="9525" algn="ctr">
            <a:noFill/>
            <a:miter lim="800000"/>
            <a:headEnd/>
            <a:tailEnd/>
          </a:ln>
          <a:effectLst/>
        </p:spPr>
        <p:txBody>
          <a:bodyPr wrap="none" lIns="82124" tIns="41061" rIns="82124" bIns="41061">
            <a:spAutoFit/>
          </a:bodyPr>
          <a:lstStyle/>
          <a:p>
            <a:pPr defTabSz="814388"/>
            <a:r>
              <a:rPr lang="en-US" sz="1800" i="0"/>
              <a:t>file-receiver</a:t>
            </a:r>
          </a:p>
        </p:txBody>
      </p:sp>
      <p:sp>
        <p:nvSpPr>
          <p:cNvPr id="241732" name="Text Box 68"/>
          <p:cNvSpPr txBox="1">
            <a:spLocks noChangeArrowheads="1"/>
          </p:cNvSpPr>
          <p:nvPr/>
        </p:nvSpPr>
        <p:spPr bwMode="auto">
          <a:xfrm>
            <a:off x="4552950" y="990600"/>
            <a:ext cx="1231900" cy="330200"/>
          </a:xfrm>
          <a:prstGeom prst="rect">
            <a:avLst/>
          </a:prstGeom>
          <a:noFill/>
          <a:ln w="9525" algn="ctr">
            <a:noFill/>
            <a:miter lim="800000"/>
            <a:headEnd/>
            <a:tailEnd/>
          </a:ln>
          <a:effectLst/>
        </p:spPr>
        <p:txBody>
          <a:bodyPr wrap="none" lIns="82124" tIns="41061" rIns="82124" bIns="41061">
            <a:spAutoFit/>
          </a:bodyPr>
          <a:lstStyle/>
          <a:p>
            <a:pPr defTabSz="814388"/>
            <a:r>
              <a:rPr lang="en-US" sz="1800" i="0"/>
              <a:t>file-sender</a:t>
            </a:r>
          </a:p>
        </p:txBody>
      </p:sp>
      <p:grpSp>
        <p:nvGrpSpPr>
          <p:cNvPr id="241736" name="Group 72"/>
          <p:cNvGrpSpPr>
            <a:grpSpLocks/>
          </p:cNvGrpSpPr>
          <p:nvPr/>
        </p:nvGrpSpPr>
        <p:grpSpPr bwMode="auto">
          <a:xfrm>
            <a:off x="4114800" y="3733800"/>
            <a:ext cx="76200" cy="381000"/>
            <a:chOff x="2592" y="2352"/>
            <a:chExt cx="48" cy="240"/>
          </a:xfrm>
        </p:grpSpPr>
        <p:sp>
          <p:nvSpPr>
            <p:cNvPr id="241733" name="Rectangle 69"/>
            <p:cNvSpPr>
              <a:spLocks noChangeArrowheads="1"/>
            </p:cNvSpPr>
            <p:nvPr/>
          </p:nvSpPr>
          <p:spPr bwMode="auto">
            <a:xfrm>
              <a:off x="2592" y="2352"/>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41734" name="Rectangle 70"/>
            <p:cNvSpPr>
              <a:spLocks noChangeArrowheads="1"/>
            </p:cNvSpPr>
            <p:nvPr/>
          </p:nvSpPr>
          <p:spPr bwMode="auto">
            <a:xfrm>
              <a:off x="2592" y="2448"/>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41735" name="Rectangle 71"/>
            <p:cNvSpPr>
              <a:spLocks noChangeArrowheads="1"/>
            </p:cNvSpPr>
            <p:nvPr/>
          </p:nvSpPr>
          <p:spPr bwMode="auto">
            <a:xfrm>
              <a:off x="2592" y="2544"/>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50" name="Line 34"/>
          <p:cNvSpPr>
            <a:spLocks noChangeShapeType="1"/>
          </p:cNvSpPr>
          <p:nvPr/>
        </p:nvSpPr>
        <p:spPr bwMode="auto">
          <a:xfrm>
            <a:off x="228600" y="630555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39643" name="Line 27"/>
          <p:cNvSpPr>
            <a:spLocks noChangeShapeType="1"/>
          </p:cNvSpPr>
          <p:nvPr/>
        </p:nvSpPr>
        <p:spPr bwMode="auto">
          <a:xfrm flipH="1">
            <a:off x="228600" y="42672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2" name="Line 26"/>
          <p:cNvSpPr>
            <a:spLocks noChangeShapeType="1"/>
          </p:cNvSpPr>
          <p:nvPr/>
        </p:nvSpPr>
        <p:spPr bwMode="auto">
          <a:xfrm flipH="1">
            <a:off x="228600" y="38100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4" name="Line 28"/>
          <p:cNvSpPr>
            <a:spLocks noChangeShapeType="1"/>
          </p:cNvSpPr>
          <p:nvPr/>
        </p:nvSpPr>
        <p:spPr bwMode="auto">
          <a:xfrm flipH="1">
            <a:off x="228600" y="47244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6" name="Line 30"/>
          <p:cNvSpPr>
            <a:spLocks noChangeShapeType="1"/>
          </p:cNvSpPr>
          <p:nvPr/>
        </p:nvSpPr>
        <p:spPr bwMode="auto">
          <a:xfrm flipH="1">
            <a:off x="228600" y="56388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7" name="Line 31"/>
          <p:cNvSpPr>
            <a:spLocks noChangeShapeType="1"/>
          </p:cNvSpPr>
          <p:nvPr/>
        </p:nvSpPr>
        <p:spPr bwMode="auto">
          <a:xfrm flipH="1">
            <a:off x="228600" y="60960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1" name="Line 25"/>
          <p:cNvSpPr>
            <a:spLocks noChangeShapeType="1"/>
          </p:cNvSpPr>
          <p:nvPr/>
        </p:nvSpPr>
        <p:spPr bwMode="auto">
          <a:xfrm flipH="1">
            <a:off x="228600" y="33274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40" name="Line 24"/>
          <p:cNvSpPr>
            <a:spLocks noChangeShapeType="1"/>
          </p:cNvSpPr>
          <p:nvPr/>
        </p:nvSpPr>
        <p:spPr bwMode="auto">
          <a:xfrm flipH="1">
            <a:off x="228600" y="22352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39" name="Line 23"/>
          <p:cNvSpPr>
            <a:spLocks noChangeShapeType="1"/>
          </p:cNvSpPr>
          <p:nvPr/>
        </p:nvSpPr>
        <p:spPr bwMode="auto">
          <a:xfrm flipH="1">
            <a:off x="228600" y="1676400"/>
            <a:ext cx="5181600" cy="0"/>
          </a:xfrm>
          <a:prstGeom prst="line">
            <a:avLst/>
          </a:prstGeom>
          <a:noFill/>
          <a:ln w="9525">
            <a:solidFill>
              <a:schemeClr val="tx2"/>
            </a:solidFill>
            <a:round/>
            <a:headEnd/>
            <a:tailEnd type="triangle" w="med" len="med"/>
          </a:ln>
          <a:effectLst/>
        </p:spPr>
        <p:txBody>
          <a:bodyPr wrap="none" lIns="82124" tIns="41061" rIns="82124" bIns="41061" anchor="ctr">
            <a:spAutoFit/>
          </a:bodyPr>
          <a:lstStyle/>
          <a:p>
            <a:endParaRPr lang="en-AU"/>
          </a:p>
        </p:txBody>
      </p:sp>
      <p:sp>
        <p:nvSpPr>
          <p:cNvPr id="239638" name="Line 22"/>
          <p:cNvSpPr>
            <a:spLocks noChangeShapeType="1"/>
          </p:cNvSpPr>
          <p:nvPr/>
        </p:nvSpPr>
        <p:spPr bwMode="auto">
          <a:xfrm>
            <a:off x="228600" y="309880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39637" name="Line 21"/>
          <p:cNvSpPr>
            <a:spLocks noChangeShapeType="1"/>
          </p:cNvSpPr>
          <p:nvPr/>
        </p:nvSpPr>
        <p:spPr bwMode="auto">
          <a:xfrm>
            <a:off x="228600" y="198120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39618" name="Rectangle 2"/>
          <p:cNvSpPr>
            <a:spLocks noGrp="1" noChangeArrowheads="1"/>
          </p:cNvSpPr>
          <p:nvPr>
            <p:ph type="title"/>
          </p:nvPr>
        </p:nvSpPr>
        <p:spPr>
          <a:xfrm>
            <a:off x="304800" y="304800"/>
            <a:ext cx="8145463" cy="685800"/>
          </a:xfrm>
        </p:spPr>
        <p:txBody>
          <a:bodyPr/>
          <a:lstStyle/>
          <a:p>
            <a:r>
              <a:rPr lang="en-US" i="1" dirty="0"/>
              <a:t>Saratoga</a:t>
            </a:r>
            <a:r>
              <a:rPr lang="en-US" dirty="0"/>
              <a:t> </a:t>
            </a:r>
            <a:r>
              <a:rPr lang="en-US" dirty="0" smtClean="0"/>
              <a:t> sessions: </a:t>
            </a:r>
            <a:r>
              <a:rPr lang="en-US" dirty="0"/>
              <a:t>‘get’</a:t>
            </a:r>
          </a:p>
        </p:txBody>
      </p:sp>
      <p:sp>
        <p:nvSpPr>
          <p:cNvPr id="239621" name="Rectangle 5"/>
          <p:cNvSpPr>
            <a:spLocks noChangeArrowheads="1"/>
          </p:cNvSpPr>
          <p:nvPr/>
        </p:nvSpPr>
        <p:spPr bwMode="auto">
          <a:xfrm>
            <a:off x="2971800" y="3124200"/>
            <a:ext cx="2209800" cy="420688"/>
          </a:xfrm>
          <a:prstGeom prst="rect">
            <a:avLst/>
          </a:prstGeom>
          <a:solidFill>
            <a:srgbClr val="CCFFCC"/>
          </a:solidFill>
          <a:ln w="9525" algn="ctr">
            <a:solidFill>
              <a:schemeClr val="tx2"/>
            </a:solidFill>
            <a:miter lim="800000"/>
            <a:headEnd/>
            <a:tailEnd/>
          </a:ln>
          <a:effectLst/>
        </p:spPr>
        <p:txBody>
          <a:bodyPr lIns="82124" tIns="41061" rIns="82124" bIns="41061" anchor="ctr">
            <a:spAutoFit/>
          </a:bodyPr>
          <a:lstStyle/>
          <a:p>
            <a:pPr defTabSz="814388"/>
            <a:r>
              <a:rPr lang="en-US" i="0"/>
              <a:t>METADATA</a:t>
            </a:r>
          </a:p>
        </p:txBody>
      </p:sp>
      <p:sp>
        <p:nvSpPr>
          <p:cNvPr id="239622" name="Rectangle 6"/>
          <p:cNvSpPr>
            <a:spLocks noChangeArrowheads="1"/>
          </p:cNvSpPr>
          <p:nvPr/>
        </p:nvSpPr>
        <p:spPr bwMode="auto">
          <a:xfrm>
            <a:off x="2971800" y="35814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9623" name="Rectangle 7"/>
          <p:cNvSpPr>
            <a:spLocks noChangeArrowheads="1"/>
          </p:cNvSpPr>
          <p:nvPr/>
        </p:nvSpPr>
        <p:spPr bwMode="auto">
          <a:xfrm>
            <a:off x="390525" y="6115050"/>
            <a:ext cx="2266950"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39624" name="Rectangle 8"/>
          <p:cNvSpPr>
            <a:spLocks noChangeArrowheads="1"/>
          </p:cNvSpPr>
          <p:nvPr/>
        </p:nvSpPr>
        <p:spPr bwMode="auto">
          <a:xfrm>
            <a:off x="381000" y="1752600"/>
            <a:ext cx="2286000" cy="420688"/>
          </a:xfrm>
          <a:prstGeom prst="rect">
            <a:avLst/>
          </a:prstGeom>
          <a:solidFill>
            <a:srgbClr val="C0C0C0"/>
          </a:solidFill>
          <a:ln w="9525" algn="ctr">
            <a:solidFill>
              <a:schemeClr val="tx2"/>
            </a:solidFill>
            <a:miter lim="800000"/>
            <a:headEnd/>
            <a:tailEnd/>
          </a:ln>
          <a:effectLst/>
        </p:spPr>
        <p:txBody>
          <a:bodyPr lIns="82124" tIns="41061" rIns="82124" bIns="41061" anchor="ctr">
            <a:spAutoFit/>
          </a:bodyPr>
          <a:lstStyle/>
          <a:p>
            <a:pPr defTabSz="814388"/>
            <a:r>
              <a:rPr lang="en-US" i="0"/>
              <a:t>REQUEST</a:t>
            </a:r>
          </a:p>
        </p:txBody>
      </p:sp>
      <p:sp>
        <p:nvSpPr>
          <p:cNvPr id="239627" name="Rectangle 11"/>
          <p:cNvSpPr>
            <a:spLocks noChangeArrowheads="1"/>
          </p:cNvSpPr>
          <p:nvPr/>
        </p:nvSpPr>
        <p:spPr bwMode="auto">
          <a:xfrm>
            <a:off x="2971800" y="1447800"/>
            <a:ext cx="2209800" cy="420688"/>
          </a:xfrm>
          <a:prstGeom prst="rect">
            <a:avLst/>
          </a:prstGeom>
          <a:solidFill>
            <a:srgbClr val="FFFF99"/>
          </a:solidFill>
          <a:ln w="9525" algn="ctr">
            <a:solidFill>
              <a:schemeClr val="tx2"/>
            </a:solidFill>
            <a:miter lim="800000"/>
            <a:headEnd/>
            <a:tailEnd/>
          </a:ln>
          <a:effectLst/>
        </p:spPr>
        <p:txBody>
          <a:bodyPr lIns="82124" tIns="41061" rIns="82124" bIns="41061" anchor="ctr">
            <a:spAutoFit/>
          </a:bodyPr>
          <a:lstStyle/>
          <a:p>
            <a:pPr defTabSz="814388"/>
            <a:r>
              <a:rPr lang="en-US" i="0"/>
              <a:t>BEACON</a:t>
            </a:r>
          </a:p>
        </p:txBody>
      </p:sp>
      <p:sp>
        <p:nvSpPr>
          <p:cNvPr id="239628" name="Rectangle 12"/>
          <p:cNvSpPr>
            <a:spLocks noChangeArrowheads="1"/>
          </p:cNvSpPr>
          <p:nvPr/>
        </p:nvSpPr>
        <p:spPr bwMode="auto">
          <a:xfrm>
            <a:off x="2971800" y="40386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9629" name="Rectangle 13"/>
          <p:cNvSpPr>
            <a:spLocks noChangeArrowheads="1"/>
          </p:cNvSpPr>
          <p:nvPr/>
        </p:nvSpPr>
        <p:spPr bwMode="auto">
          <a:xfrm>
            <a:off x="2971800" y="44958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9631" name="Rectangle 15"/>
          <p:cNvSpPr>
            <a:spLocks noChangeArrowheads="1"/>
          </p:cNvSpPr>
          <p:nvPr/>
        </p:nvSpPr>
        <p:spPr bwMode="auto">
          <a:xfrm>
            <a:off x="2971800" y="54102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9632" name="Rectangle 16"/>
          <p:cNvSpPr>
            <a:spLocks noChangeArrowheads="1"/>
          </p:cNvSpPr>
          <p:nvPr/>
        </p:nvSpPr>
        <p:spPr bwMode="auto">
          <a:xfrm>
            <a:off x="2971800" y="5867400"/>
            <a:ext cx="2209800" cy="420688"/>
          </a:xfrm>
          <a:prstGeom prst="rect">
            <a:avLst/>
          </a:prstGeom>
          <a:solidFill>
            <a:schemeClr val="hlink"/>
          </a:solidFill>
          <a:ln w="9525" algn="ctr">
            <a:solidFill>
              <a:schemeClr val="tx2"/>
            </a:solidFill>
            <a:miter lim="800000"/>
            <a:headEnd/>
            <a:tailEnd/>
          </a:ln>
          <a:effectLst/>
        </p:spPr>
        <p:txBody>
          <a:bodyPr lIns="82124" tIns="41061" rIns="82124" bIns="41061" anchor="ctr">
            <a:spAutoFit/>
          </a:bodyPr>
          <a:lstStyle/>
          <a:p>
            <a:pPr defTabSz="814388"/>
            <a:r>
              <a:rPr lang="en-US" i="0"/>
              <a:t>DATA</a:t>
            </a:r>
          </a:p>
        </p:txBody>
      </p:sp>
      <p:sp>
        <p:nvSpPr>
          <p:cNvPr id="239634" name="Rectangle 18"/>
          <p:cNvSpPr>
            <a:spLocks noChangeArrowheads="1"/>
          </p:cNvSpPr>
          <p:nvPr/>
        </p:nvSpPr>
        <p:spPr bwMode="auto">
          <a:xfrm>
            <a:off x="2971800" y="2006600"/>
            <a:ext cx="2209800" cy="420688"/>
          </a:xfrm>
          <a:prstGeom prst="rect">
            <a:avLst/>
          </a:prstGeom>
          <a:solidFill>
            <a:srgbClr val="CCFFCC"/>
          </a:solidFill>
          <a:ln w="9525" algn="ctr">
            <a:solidFill>
              <a:schemeClr val="tx2"/>
            </a:solidFill>
            <a:miter lim="800000"/>
            <a:headEnd/>
            <a:tailEnd/>
          </a:ln>
          <a:effectLst/>
        </p:spPr>
        <p:txBody>
          <a:bodyPr lIns="82124" tIns="41061" rIns="82124" bIns="41061" anchor="ctr">
            <a:spAutoFit/>
          </a:bodyPr>
          <a:lstStyle/>
          <a:p>
            <a:pPr defTabSz="814388"/>
            <a:r>
              <a:rPr lang="en-US" i="0"/>
              <a:t>METADATA</a:t>
            </a:r>
          </a:p>
        </p:txBody>
      </p:sp>
      <p:sp>
        <p:nvSpPr>
          <p:cNvPr id="239635" name="Rectangle 19"/>
          <p:cNvSpPr>
            <a:spLocks noChangeArrowheads="1"/>
          </p:cNvSpPr>
          <p:nvPr/>
        </p:nvSpPr>
        <p:spPr bwMode="auto">
          <a:xfrm>
            <a:off x="381000" y="2857500"/>
            <a:ext cx="2286000" cy="420688"/>
          </a:xfrm>
          <a:prstGeom prst="rect">
            <a:avLst/>
          </a:prstGeom>
          <a:solidFill>
            <a:srgbClr val="C0C0C0"/>
          </a:solidFill>
          <a:ln w="9525" algn="ctr">
            <a:solidFill>
              <a:schemeClr val="tx2"/>
            </a:solidFill>
            <a:miter lim="800000"/>
            <a:headEnd/>
            <a:tailEnd/>
          </a:ln>
          <a:effectLst/>
        </p:spPr>
        <p:txBody>
          <a:bodyPr lIns="82124" tIns="41061" rIns="82124" bIns="41061" anchor="ctr">
            <a:spAutoFit/>
          </a:bodyPr>
          <a:lstStyle/>
          <a:p>
            <a:pPr defTabSz="814388"/>
            <a:r>
              <a:rPr lang="en-US" i="0"/>
              <a:t>REQUEST</a:t>
            </a:r>
          </a:p>
        </p:txBody>
      </p:sp>
      <p:sp>
        <p:nvSpPr>
          <p:cNvPr id="239652" name="Text Box 36"/>
          <p:cNvSpPr txBox="1">
            <a:spLocks noChangeArrowheads="1"/>
          </p:cNvSpPr>
          <p:nvPr/>
        </p:nvSpPr>
        <p:spPr bwMode="auto">
          <a:xfrm>
            <a:off x="5486400" y="1447800"/>
            <a:ext cx="4329113" cy="411163"/>
          </a:xfrm>
          <a:prstGeom prst="rect">
            <a:avLst/>
          </a:prstGeom>
          <a:noFill/>
          <a:ln w="9525" algn="ctr">
            <a:noFill/>
            <a:miter lim="800000"/>
            <a:headEnd/>
            <a:tailEnd/>
          </a:ln>
          <a:effectLst/>
        </p:spPr>
        <p:txBody>
          <a:bodyPr lIns="82124" tIns="41061" rIns="82124" bIns="41061">
            <a:spAutoFit/>
          </a:bodyPr>
          <a:lstStyle/>
          <a:p>
            <a:pPr algn="l" defTabSz="814388"/>
            <a:r>
              <a:rPr lang="en-US" i="0"/>
              <a:t>Beacon heard (optional).</a:t>
            </a:r>
          </a:p>
        </p:txBody>
      </p:sp>
      <p:sp>
        <p:nvSpPr>
          <p:cNvPr id="239654" name="Text Box 38"/>
          <p:cNvSpPr txBox="1">
            <a:spLocks noChangeArrowheads="1"/>
          </p:cNvSpPr>
          <p:nvPr/>
        </p:nvSpPr>
        <p:spPr bwMode="auto">
          <a:xfrm>
            <a:off x="5486400" y="2895600"/>
            <a:ext cx="3429000" cy="411163"/>
          </a:xfrm>
          <a:prstGeom prst="rect">
            <a:avLst/>
          </a:prstGeom>
          <a:noFill/>
          <a:ln w="9525" algn="ctr">
            <a:noFill/>
            <a:miter lim="800000"/>
            <a:headEnd/>
            <a:tailEnd/>
          </a:ln>
          <a:effectLst/>
        </p:spPr>
        <p:txBody>
          <a:bodyPr lIns="82124" tIns="41061" rIns="82124" bIns="41061">
            <a:spAutoFit/>
          </a:bodyPr>
          <a:lstStyle/>
          <a:p>
            <a:pPr algn="l" defTabSz="814388"/>
            <a:r>
              <a:rPr lang="en-US" i="0"/>
              <a:t>‘get’ requests a file.</a:t>
            </a:r>
          </a:p>
        </p:txBody>
      </p:sp>
      <p:sp>
        <p:nvSpPr>
          <p:cNvPr id="239655" name="Text Box 39"/>
          <p:cNvSpPr txBox="1">
            <a:spLocks noChangeArrowheads="1"/>
          </p:cNvSpPr>
          <p:nvPr/>
        </p:nvSpPr>
        <p:spPr bwMode="auto">
          <a:xfrm>
            <a:off x="5486400" y="3276600"/>
            <a:ext cx="3317875" cy="411163"/>
          </a:xfrm>
          <a:prstGeom prst="rect">
            <a:avLst/>
          </a:prstGeom>
          <a:noFill/>
          <a:ln w="9525" algn="ctr">
            <a:noFill/>
            <a:miter lim="800000"/>
            <a:headEnd/>
            <a:tailEnd/>
          </a:ln>
          <a:effectLst/>
        </p:spPr>
        <p:txBody>
          <a:bodyPr lIns="82124" tIns="41061" rIns="82124" bIns="41061">
            <a:spAutoFit/>
          </a:bodyPr>
          <a:lstStyle/>
          <a:p>
            <a:pPr algn="l" defTabSz="814388"/>
            <a:r>
              <a:rPr lang="en-US" i="0"/>
              <a:t>File is described.</a:t>
            </a:r>
          </a:p>
        </p:txBody>
      </p:sp>
      <p:sp>
        <p:nvSpPr>
          <p:cNvPr id="239657" name="Text Box 41"/>
          <p:cNvSpPr txBox="1">
            <a:spLocks noChangeArrowheads="1"/>
          </p:cNvSpPr>
          <p:nvPr/>
        </p:nvSpPr>
        <p:spPr bwMode="auto">
          <a:xfrm>
            <a:off x="5486400" y="5257800"/>
            <a:ext cx="3657600" cy="1397000"/>
          </a:xfrm>
          <a:prstGeom prst="rect">
            <a:avLst/>
          </a:prstGeom>
          <a:noFill/>
          <a:ln w="9525" algn="ctr">
            <a:noFill/>
            <a:miter lim="800000"/>
            <a:headEnd/>
            <a:tailEnd/>
          </a:ln>
          <a:effectLst/>
        </p:spPr>
        <p:txBody>
          <a:bodyPr lIns="82124" tIns="41061" rIns="82124" bIns="41061">
            <a:spAutoFit/>
          </a:bodyPr>
          <a:lstStyle/>
          <a:p>
            <a:pPr algn="l" defTabSz="814388"/>
            <a:r>
              <a:rPr lang="en-US" i="0"/>
              <a:t>Sender continues to send out DATA.</a:t>
            </a:r>
          </a:p>
          <a:p>
            <a:pPr algn="l" defTabSz="814388"/>
            <a:r>
              <a:rPr lang="en-US" i="0"/>
              <a:t>SNACK requested and sent.</a:t>
            </a:r>
          </a:p>
        </p:txBody>
      </p:sp>
      <p:sp>
        <p:nvSpPr>
          <p:cNvPr id="239658" name="Text Box 42"/>
          <p:cNvSpPr txBox="1">
            <a:spLocks noChangeArrowheads="1"/>
          </p:cNvSpPr>
          <p:nvPr/>
        </p:nvSpPr>
        <p:spPr bwMode="auto">
          <a:xfrm>
            <a:off x="2971800" y="5943600"/>
            <a:ext cx="284163" cy="411163"/>
          </a:xfrm>
          <a:prstGeom prst="rect">
            <a:avLst/>
          </a:prstGeom>
          <a:noFill/>
          <a:ln w="9525" algn="ctr">
            <a:noFill/>
            <a:miter lim="800000"/>
            <a:headEnd/>
            <a:tailEnd/>
          </a:ln>
          <a:effectLst/>
        </p:spPr>
        <p:txBody>
          <a:bodyPr lIns="82124" tIns="41061" rIns="82124" bIns="41061">
            <a:spAutoFit/>
          </a:bodyPr>
          <a:lstStyle/>
          <a:p>
            <a:pPr defTabSz="814388"/>
            <a:r>
              <a:rPr lang="en-US" i="0"/>
              <a:t>*</a:t>
            </a:r>
          </a:p>
        </p:txBody>
      </p:sp>
      <p:sp>
        <p:nvSpPr>
          <p:cNvPr id="239659" name="Line 43"/>
          <p:cNvSpPr>
            <a:spLocks noChangeShapeType="1"/>
          </p:cNvSpPr>
          <p:nvPr/>
        </p:nvSpPr>
        <p:spPr bwMode="auto">
          <a:xfrm>
            <a:off x="206375" y="356235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39662" name="Rectangle 46"/>
          <p:cNvSpPr>
            <a:spLocks noChangeArrowheads="1"/>
          </p:cNvSpPr>
          <p:nvPr/>
        </p:nvSpPr>
        <p:spPr bwMode="auto">
          <a:xfrm>
            <a:off x="381000" y="3371850"/>
            <a:ext cx="2286000"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39663" name="Text Box 47"/>
          <p:cNvSpPr txBox="1">
            <a:spLocks noChangeArrowheads="1"/>
          </p:cNvSpPr>
          <p:nvPr/>
        </p:nvSpPr>
        <p:spPr bwMode="auto">
          <a:xfrm>
            <a:off x="5486400" y="3657600"/>
            <a:ext cx="3657600" cy="1397000"/>
          </a:xfrm>
          <a:prstGeom prst="rect">
            <a:avLst/>
          </a:prstGeom>
          <a:noFill/>
          <a:ln w="9525" algn="ctr">
            <a:noFill/>
            <a:miter lim="800000"/>
            <a:headEnd/>
            <a:tailEnd/>
          </a:ln>
          <a:effectLst/>
        </p:spPr>
        <p:txBody>
          <a:bodyPr lIns="82124" tIns="41061" rIns="82124" bIns="41061">
            <a:spAutoFit/>
          </a:bodyPr>
          <a:lstStyle/>
          <a:p>
            <a:pPr algn="l" defTabSz="814388"/>
            <a:r>
              <a:rPr lang="en-US" i="0"/>
              <a:t>METADATA is acked. File data is streamed out directly after METADATA, without waiting for ack.</a:t>
            </a:r>
          </a:p>
        </p:txBody>
      </p:sp>
      <p:sp>
        <p:nvSpPr>
          <p:cNvPr id="239664" name="Text Box 48"/>
          <p:cNvSpPr txBox="1">
            <a:spLocks noChangeArrowheads="1"/>
          </p:cNvSpPr>
          <p:nvPr/>
        </p:nvSpPr>
        <p:spPr bwMode="auto">
          <a:xfrm>
            <a:off x="0" y="990600"/>
            <a:ext cx="1346200" cy="330200"/>
          </a:xfrm>
          <a:prstGeom prst="rect">
            <a:avLst/>
          </a:prstGeom>
          <a:noFill/>
          <a:ln w="9525" algn="ctr">
            <a:noFill/>
            <a:miter lim="800000"/>
            <a:headEnd/>
            <a:tailEnd/>
          </a:ln>
          <a:effectLst/>
        </p:spPr>
        <p:txBody>
          <a:bodyPr wrap="none" lIns="82124" tIns="41061" rIns="82124" bIns="41061">
            <a:spAutoFit/>
          </a:bodyPr>
          <a:lstStyle/>
          <a:p>
            <a:pPr defTabSz="814388"/>
            <a:r>
              <a:rPr lang="en-US" sz="1800" i="0"/>
              <a:t>file-receiver</a:t>
            </a:r>
          </a:p>
        </p:txBody>
      </p:sp>
      <p:sp>
        <p:nvSpPr>
          <p:cNvPr id="239665" name="Text Box 49"/>
          <p:cNvSpPr txBox="1">
            <a:spLocks noChangeArrowheads="1"/>
          </p:cNvSpPr>
          <p:nvPr/>
        </p:nvSpPr>
        <p:spPr bwMode="auto">
          <a:xfrm>
            <a:off x="4552950" y="990600"/>
            <a:ext cx="1231900" cy="330200"/>
          </a:xfrm>
          <a:prstGeom prst="rect">
            <a:avLst/>
          </a:prstGeom>
          <a:noFill/>
          <a:ln w="9525" algn="ctr">
            <a:noFill/>
            <a:miter lim="800000"/>
            <a:headEnd/>
            <a:tailEnd/>
          </a:ln>
          <a:effectLst/>
        </p:spPr>
        <p:txBody>
          <a:bodyPr wrap="none" lIns="82124" tIns="41061" rIns="82124" bIns="41061">
            <a:spAutoFit/>
          </a:bodyPr>
          <a:lstStyle/>
          <a:p>
            <a:pPr defTabSz="814388"/>
            <a:r>
              <a:rPr lang="en-US" sz="1800" i="0"/>
              <a:t>file-sender</a:t>
            </a:r>
          </a:p>
        </p:txBody>
      </p:sp>
      <p:sp>
        <p:nvSpPr>
          <p:cNvPr id="239668" name="Text Box 52"/>
          <p:cNvSpPr txBox="1">
            <a:spLocks noChangeArrowheads="1"/>
          </p:cNvSpPr>
          <p:nvPr/>
        </p:nvSpPr>
        <p:spPr bwMode="auto">
          <a:xfrm>
            <a:off x="2895600" y="6583363"/>
            <a:ext cx="2479675" cy="274637"/>
          </a:xfrm>
          <a:prstGeom prst="rect">
            <a:avLst/>
          </a:prstGeom>
          <a:noFill/>
          <a:ln w="9525" algn="ctr">
            <a:noFill/>
            <a:miter lim="800000"/>
            <a:headEnd/>
            <a:tailEnd/>
          </a:ln>
          <a:effectLst/>
        </p:spPr>
        <p:txBody>
          <a:bodyPr wrap="none" lIns="82124" tIns="41061" rIns="82124" bIns="41061">
            <a:spAutoFit/>
          </a:bodyPr>
          <a:lstStyle/>
          <a:p>
            <a:pPr defTabSz="814388"/>
            <a:r>
              <a:rPr lang="en-US" sz="1400" i="0"/>
              <a:t>diagram assumes short delay</a:t>
            </a:r>
          </a:p>
        </p:txBody>
      </p:sp>
      <p:sp>
        <p:nvSpPr>
          <p:cNvPr id="239669" name="Text Box 53"/>
          <p:cNvSpPr txBox="1">
            <a:spLocks noChangeArrowheads="1"/>
          </p:cNvSpPr>
          <p:nvPr/>
        </p:nvSpPr>
        <p:spPr bwMode="auto">
          <a:xfrm>
            <a:off x="5486400" y="1828800"/>
            <a:ext cx="4038600" cy="411163"/>
          </a:xfrm>
          <a:prstGeom prst="rect">
            <a:avLst/>
          </a:prstGeom>
          <a:noFill/>
          <a:ln w="9525" algn="ctr">
            <a:noFill/>
            <a:miter lim="800000"/>
            <a:headEnd/>
            <a:tailEnd/>
          </a:ln>
          <a:effectLst/>
        </p:spPr>
        <p:txBody>
          <a:bodyPr lIns="82124" tIns="41061" rIns="82124" bIns="41061">
            <a:spAutoFit/>
          </a:bodyPr>
          <a:lstStyle/>
          <a:p>
            <a:pPr algn="l" defTabSz="814388"/>
            <a:r>
              <a:rPr lang="en-US" i="0"/>
              <a:t>‘getdir’ can request file list.</a:t>
            </a:r>
          </a:p>
        </p:txBody>
      </p:sp>
      <p:sp>
        <p:nvSpPr>
          <p:cNvPr id="239671" name="Text Box 55"/>
          <p:cNvSpPr txBox="1">
            <a:spLocks noChangeArrowheads="1"/>
          </p:cNvSpPr>
          <p:nvPr/>
        </p:nvSpPr>
        <p:spPr bwMode="auto">
          <a:xfrm>
            <a:off x="5486400" y="2286000"/>
            <a:ext cx="4038600" cy="603250"/>
          </a:xfrm>
          <a:prstGeom prst="rect">
            <a:avLst/>
          </a:prstGeom>
          <a:noFill/>
          <a:ln w="9525" algn="ctr">
            <a:noFill/>
            <a:miter lim="800000"/>
            <a:headEnd/>
            <a:tailEnd/>
          </a:ln>
          <a:effectLst/>
        </p:spPr>
        <p:txBody>
          <a:bodyPr lIns="82124" tIns="41061" rIns="82124" bIns="41061">
            <a:spAutoFit/>
          </a:bodyPr>
          <a:lstStyle/>
          <a:p>
            <a:pPr algn="l" defTabSz="814388"/>
            <a:r>
              <a:rPr lang="en-US" i="0"/>
              <a:t>File list sent as file…</a:t>
            </a:r>
          </a:p>
          <a:p>
            <a:pPr algn="l" defTabSz="814388"/>
            <a:r>
              <a:rPr lang="en-US" sz="1400" i="0"/>
              <a:t>DATA/’holestofill’ STATUS exchange omitted</a:t>
            </a:r>
          </a:p>
        </p:txBody>
      </p:sp>
      <p:sp>
        <p:nvSpPr>
          <p:cNvPr id="239672" name="Line 56"/>
          <p:cNvSpPr>
            <a:spLocks noChangeShapeType="1"/>
          </p:cNvSpPr>
          <p:nvPr/>
        </p:nvSpPr>
        <p:spPr bwMode="auto">
          <a:xfrm>
            <a:off x="257175" y="2463800"/>
            <a:ext cx="5181600" cy="0"/>
          </a:xfrm>
          <a:prstGeom prst="line">
            <a:avLst/>
          </a:prstGeom>
          <a:noFill/>
          <a:ln w="9525">
            <a:solidFill>
              <a:schemeClr val="tx2"/>
            </a:solidFill>
            <a:round/>
            <a:headEnd/>
            <a:tailEnd type="triangle" w="med" len="med"/>
          </a:ln>
          <a:effectLst/>
        </p:spPr>
        <p:txBody>
          <a:bodyPr lIns="82124" tIns="41061" rIns="82124" bIns="41061" anchor="ctr">
            <a:spAutoFit/>
          </a:bodyPr>
          <a:lstStyle/>
          <a:p>
            <a:endParaRPr lang="en-AU"/>
          </a:p>
        </p:txBody>
      </p:sp>
      <p:sp>
        <p:nvSpPr>
          <p:cNvPr id="239673" name="Rectangle 57"/>
          <p:cNvSpPr>
            <a:spLocks noChangeArrowheads="1"/>
          </p:cNvSpPr>
          <p:nvPr/>
        </p:nvSpPr>
        <p:spPr bwMode="auto">
          <a:xfrm>
            <a:off x="381000" y="2273300"/>
            <a:ext cx="2286000" cy="420688"/>
          </a:xfrm>
          <a:prstGeom prst="rect">
            <a:avLst/>
          </a:prstGeom>
          <a:solidFill>
            <a:srgbClr val="FFCC99"/>
          </a:solidFill>
          <a:ln w="9525" algn="ctr">
            <a:solidFill>
              <a:schemeClr val="tx2"/>
            </a:solidFill>
            <a:miter lim="800000"/>
            <a:headEnd/>
            <a:tailEnd/>
          </a:ln>
          <a:effectLst/>
        </p:spPr>
        <p:txBody>
          <a:bodyPr lIns="82124" tIns="41061" rIns="82124" bIns="41061" anchor="ctr">
            <a:spAutoFit/>
          </a:bodyPr>
          <a:lstStyle/>
          <a:p>
            <a:pPr defTabSz="814388"/>
            <a:r>
              <a:rPr lang="en-US" i="0"/>
              <a:t>STATUS</a:t>
            </a:r>
          </a:p>
        </p:txBody>
      </p:sp>
      <p:sp>
        <p:nvSpPr>
          <p:cNvPr id="239625" name="Line 9"/>
          <p:cNvSpPr>
            <a:spLocks noChangeShapeType="1"/>
          </p:cNvSpPr>
          <p:nvPr/>
        </p:nvSpPr>
        <p:spPr bwMode="auto">
          <a:xfrm>
            <a:off x="228600" y="1447800"/>
            <a:ext cx="0" cy="5257800"/>
          </a:xfrm>
          <a:prstGeom prst="line">
            <a:avLst/>
          </a:prstGeom>
          <a:noFill/>
          <a:ln w="38100">
            <a:solidFill>
              <a:schemeClr val="tx1"/>
            </a:solidFill>
            <a:round/>
            <a:headEnd/>
            <a:tailEnd/>
          </a:ln>
          <a:effectLst/>
        </p:spPr>
        <p:txBody>
          <a:bodyPr lIns="82124" tIns="41061" rIns="82124" bIns="41061" anchor="ctr">
            <a:spAutoFit/>
          </a:bodyPr>
          <a:lstStyle/>
          <a:p>
            <a:endParaRPr lang="en-AU"/>
          </a:p>
        </p:txBody>
      </p:sp>
      <p:sp>
        <p:nvSpPr>
          <p:cNvPr id="239626" name="Line 10"/>
          <p:cNvSpPr>
            <a:spLocks noChangeShapeType="1"/>
          </p:cNvSpPr>
          <p:nvPr/>
        </p:nvSpPr>
        <p:spPr bwMode="auto">
          <a:xfrm>
            <a:off x="5410200" y="1447800"/>
            <a:ext cx="0" cy="5257800"/>
          </a:xfrm>
          <a:prstGeom prst="line">
            <a:avLst/>
          </a:prstGeom>
          <a:noFill/>
          <a:ln w="38100">
            <a:solidFill>
              <a:schemeClr val="tx1"/>
            </a:solidFill>
            <a:round/>
            <a:headEnd/>
            <a:tailEnd/>
          </a:ln>
          <a:effectLst/>
        </p:spPr>
        <p:txBody>
          <a:bodyPr lIns="82124" tIns="41061" rIns="82124" bIns="41061" anchor="ctr">
            <a:spAutoFit/>
          </a:bodyPr>
          <a:lstStyle/>
          <a:p>
            <a:endParaRPr lang="en-AU"/>
          </a:p>
        </p:txBody>
      </p:sp>
      <p:grpSp>
        <p:nvGrpSpPr>
          <p:cNvPr id="239674" name="Group 58"/>
          <p:cNvGrpSpPr>
            <a:grpSpLocks/>
          </p:cNvGrpSpPr>
          <p:nvPr/>
        </p:nvGrpSpPr>
        <p:grpSpPr bwMode="auto">
          <a:xfrm>
            <a:off x="4038600" y="2590800"/>
            <a:ext cx="76200" cy="381000"/>
            <a:chOff x="2592" y="2352"/>
            <a:chExt cx="48" cy="240"/>
          </a:xfrm>
        </p:grpSpPr>
        <p:sp>
          <p:nvSpPr>
            <p:cNvPr id="239675" name="Rectangle 59"/>
            <p:cNvSpPr>
              <a:spLocks noChangeArrowheads="1"/>
            </p:cNvSpPr>
            <p:nvPr/>
          </p:nvSpPr>
          <p:spPr bwMode="auto">
            <a:xfrm>
              <a:off x="2592" y="2352"/>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39676" name="Rectangle 60"/>
            <p:cNvSpPr>
              <a:spLocks noChangeArrowheads="1"/>
            </p:cNvSpPr>
            <p:nvPr/>
          </p:nvSpPr>
          <p:spPr bwMode="auto">
            <a:xfrm>
              <a:off x="2592" y="2448"/>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39677" name="Rectangle 61"/>
            <p:cNvSpPr>
              <a:spLocks noChangeArrowheads="1"/>
            </p:cNvSpPr>
            <p:nvPr/>
          </p:nvSpPr>
          <p:spPr bwMode="auto">
            <a:xfrm>
              <a:off x="2592" y="2544"/>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grpSp>
      <p:grpSp>
        <p:nvGrpSpPr>
          <p:cNvPr id="239678" name="Group 62"/>
          <p:cNvGrpSpPr>
            <a:grpSpLocks/>
          </p:cNvGrpSpPr>
          <p:nvPr/>
        </p:nvGrpSpPr>
        <p:grpSpPr bwMode="auto">
          <a:xfrm>
            <a:off x="4038600" y="4953000"/>
            <a:ext cx="76200" cy="381000"/>
            <a:chOff x="2592" y="2352"/>
            <a:chExt cx="48" cy="240"/>
          </a:xfrm>
        </p:grpSpPr>
        <p:sp>
          <p:nvSpPr>
            <p:cNvPr id="239679" name="Rectangle 63"/>
            <p:cNvSpPr>
              <a:spLocks noChangeArrowheads="1"/>
            </p:cNvSpPr>
            <p:nvPr/>
          </p:nvSpPr>
          <p:spPr bwMode="auto">
            <a:xfrm>
              <a:off x="2592" y="2352"/>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39680" name="Rectangle 64"/>
            <p:cNvSpPr>
              <a:spLocks noChangeArrowheads="1"/>
            </p:cNvSpPr>
            <p:nvPr/>
          </p:nvSpPr>
          <p:spPr bwMode="auto">
            <a:xfrm>
              <a:off x="2592" y="2448"/>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39681" name="Rectangle 65"/>
            <p:cNvSpPr>
              <a:spLocks noChangeArrowheads="1"/>
            </p:cNvSpPr>
            <p:nvPr/>
          </p:nvSpPr>
          <p:spPr bwMode="auto">
            <a:xfrm>
              <a:off x="2592" y="2544"/>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grpSp>
      <p:grpSp>
        <p:nvGrpSpPr>
          <p:cNvPr id="239686" name="Group 70"/>
          <p:cNvGrpSpPr>
            <a:grpSpLocks/>
          </p:cNvGrpSpPr>
          <p:nvPr/>
        </p:nvGrpSpPr>
        <p:grpSpPr bwMode="auto">
          <a:xfrm>
            <a:off x="4038600" y="6400800"/>
            <a:ext cx="76200" cy="228600"/>
            <a:chOff x="2496" y="4032"/>
            <a:chExt cx="48" cy="144"/>
          </a:xfrm>
        </p:grpSpPr>
        <p:sp>
          <p:nvSpPr>
            <p:cNvPr id="239683" name="Rectangle 67"/>
            <p:cNvSpPr>
              <a:spLocks noChangeArrowheads="1"/>
            </p:cNvSpPr>
            <p:nvPr/>
          </p:nvSpPr>
          <p:spPr bwMode="auto">
            <a:xfrm>
              <a:off x="2496" y="4032"/>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sp>
          <p:nvSpPr>
            <p:cNvPr id="239684" name="Rectangle 68"/>
            <p:cNvSpPr>
              <a:spLocks noChangeArrowheads="1"/>
            </p:cNvSpPr>
            <p:nvPr/>
          </p:nvSpPr>
          <p:spPr bwMode="auto">
            <a:xfrm>
              <a:off x="2496" y="4128"/>
              <a:ext cx="48" cy="48"/>
            </a:xfrm>
            <a:prstGeom prst="rect">
              <a:avLst/>
            </a:prstGeom>
            <a:solidFill>
              <a:schemeClr val="tx1"/>
            </a:solidFill>
            <a:ln w="9525" algn="ctr">
              <a:noFill/>
              <a:miter lim="800000"/>
              <a:headEnd/>
              <a:tailEnd/>
            </a:ln>
            <a:effectLst/>
          </p:spPr>
          <p:txBody>
            <a:bodyPr wrap="none" lIns="82124" tIns="41061" rIns="82124" bIns="41061" anchor="ctr">
              <a:spAutoFit/>
            </a:bodyPr>
            <a:lstStyle/>
            <a:p>
              <a:endParaRPr lang="en-AU"/>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p:cNvSpPr/>
          <p:nvPr/>
        </p:nvSpPr>
        <p:spPr bwMode="auto">
          <a:xfrm>
            <a:off x="3810000" y="1143000"/>
            <a:ext cx="2133600" cy="556260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sp>
        <p:nvSpPr>
          <p:cNvPr id="5" name="Rectangle 4"/>
          <p:cNvSpPr/>
          <p:nvPr/>
        </p:nvSpPr>
        <p:spPr bwMode="auto">
          <a:xfrm>
            <a:off x="1600200" y="2667000"/>
            <a:ext cx="1676400" cy="838200"/>
          </a:xfrm>
          <a:prstGeom prst="rect">
            <a:avLst/>
          </a:prstGeom>
          <a:solidFill>
            <a:srgbClr val="83A2CF"/>
          </a:solidFill>
          <a:ln w="349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no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a:xfrm>
            <a:off x="655638" y="304800"/>
            <a:ext cx="8145462" cy="685800"/>
          </a:xfrm>
        </p:spPr>
        <p:txBody>
          <a:bodyPr/>
          <a:lstStyle/>
          <a:p>
            <a:r>
              <a:rPr lang="en-AU" dirty="0" smtClean="0"/>
              <a:t>Heart of a </a:t>
            </a:r>
            <a:r>
              <a:rPr lang="en-AU" i="1" dirty="0" smtClean="0"/>
              <a:t>Saratoga</a:t>
            </a:r>
            <a:r>
              <a:rPr lang="en-AU" dirty="0" smtClean="0"/>
              <a:t>  transfer session</a:t>
            </a:r>
            <a:endParaRPr lang="en-AU" dirty="0"/>
          </a:p>
        </p:txBody>
      </p:sp>
      <p:sp>
        <p:nvSpPr>
          <p:cNvPr id="4" name="TextBox 3"/>
          <p:cNvSpPr txBox="1"/>
          <p:nvPr/>
        </p:nvSpPr>
        <p:spPr>
          <a:xfrm>
            <a:off x="1905000" y="2743200"/>
            <a:ext cx="1091967" cy="757130"/>
          </a:xfrm>
          <a:prstGeom prst="rect">
            <a:avLst/>
          </a:prstGeom>
          <a:noFill/>
        </p:spPr>
        <p:txBody>
          <a:bodyPr wrap="none" rtlCol="0">
            <a:spAutoFit/>
          </a:bodyPr>
          <a:lstStyle/>
          <a:p>
            <a:r>
              <a:rPr lang="en-AU" i="0" dirty="0" smtClean="0"/>
              <a:t>DATA</a:t>
            </a:r>
          </a:p>
          <a:p>
            <a:r>
              <a:rPr lang="en-AU" i="0" dirty="0" smtClean="0"/>
              <a:t>packet</a:t>
            </a:r>
            <a:endParaRPr lang="en-AU" i="0" dirty="0"/>
          </a:p>
        </p:txBody>
      </p:sp>
      <p:sp>
        <p:nvSpPr>
          <p:cNvPr id="8" name="Arc 7"/>
          <p:cNvSpPr/>
          <p:nvPr/>
        </p:nvSpPr>
        <p:spPr bwMode="auto">
          <a:xfrm flipH="1">
            <a:off x="76200" y="1676400"/>
            <a:ext cx="1718672" cy="3124200"/>
          </a:xfrm>
          <a:prstGeom prst="arc">
            <a:avLst>
              <a:gd name="adj1" fmla="val 13167927"/>
              <a:gd name="adj2" fmla="val 8799079"/>
            </a:avLst>
          </a:prstGeom>
          <a:noFill/>
          <a:ln w="38100" cap="flat" cmpd="sng" algn="ctr">
            <a:solidFill>
              <a:schemeClr val="tx2"/>
            </a:solidFill>
            <a:prstDash val="solid"/>
            <a:round/>
            <a:headEnd type="triangle" w="med" len="med"/>
            <a:tailEnd type="none" w="med" len="med"/>
          </a:ln>
          <a:effectLst/>
        </p:spPr>
        <p:txBody>
          <a:bodyPr vert="horz" wrap="square" lIns="82124" tIns="41061" rIns="82124" bIns="41061" numCol="1" rtlCol="0" anchor="ctr" anchorCtr="0" compatLnSpc="1">
            <a:prstTxWarp prst="textNoShape">
              <a:avLst/>
            </a:prstTxWarp>
            <a:no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sp>
        <p:nvSpPr>
          <p:cNvPr id="9" name="TextBox 8"/>
          <p:cNvSpPr txBox="1"/>
          <p:nvPr/>
        </p:nvSpPr>
        <p:spPr>
          <a:xfrm>
            <a:off x="-304800" y="1981200"/>
            <a:ext cx="2362378" cy="2419124"/>
          </a:xfrm>
          <a:prstGeom prst="rect">
            <a:avLst/>
          </a:prstGeom>
          <a:noFill/>
        </p:spPr>
        <p:txBody>
          <a:bodyPr wrap="square" rtlCol="0">
            <a:spAutoFit/>
          </a:bodyPr>
          <a:lstStyle/>
          <a:p>
            <a:r>
              <a:rPr lang="en-AU" dirty="0" smtClean="0"/>
              <a:t>repeat</a:t>
            </a:r>
          </a:p>
          <a:p>
            <a:r>
              <a:rPr lang="en-AU" dirty="0" smtClean="0"/>
              <a:t>until</a:t>
            </a:r>
          </a:p>
          <a:p>
            <a:r>
              <a:rPr lang="en-AU" dirty="0" smtClean="0"/>
              <a:t>STATUS</a:t>
            </a:r>
          </a:p>
          <a:p>
            <a:r>
              <a:rPr lang="en-AU" dirty="0" smtClean="0"/>
              <a:t>requested</a:t>
            </a:r>
          </a:p>
          <a:p>
            <a:r>
              <a:rPr lang="en-AU" dirty="0" smtClean="0"/>
              <a:t>or until</a:t>
            </a:r>
            <a:endParaRPr lang="en-AU" dirty="0" smtClean="0"/>
          </a:p>
          <a:p>
            <a:r>
              <a:rPr lang="en-AU" dirty="0" smtClean="0"/>
              <a:t>end of</a:t>
            </a:r>
          </a:p>
          <a:p>
            <a:r>
              <a:rPr lang="en-AU" dirty="0" smtClean="0"/>
              <a:t>DATA</a:t>
            </a:r>
            <a:endParaRPr lang="en-AU" dirty="0"/>
          </a:p>
        </p:txBody>
      </p:sp>
      <p:sp>
        <p:nvSpPr>
          <p:cNvPr id="11" name="Rectangle 10"/>
          <p:cNvSpPr/>
          <p:nvPr/>
        </p:nvSpPr>
        <p:spPr bwMode="auto">
          <a:xfrm>
            <a:off x="1600200" y="4800600"/>
            <a:ext cx="1676400" cy="838200"/>
          </a:xfrm>
          <a:prstGeom prst="rect">
            <a:avLst/>
          </a:prstGeom>
          <a:solidFill>
            <a:srgbClr val="83A2CF"/>
          </a:solidFill>
          <a:ln w="349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no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sp>
        <p:nvSpPr>
          <p:cNvPr id="12" name="TextBox 11"/>
          <p:cNvSpPr txBox="1"/>
          <p:nvPr/>
        </p:nvSpPr>
        <p:spPr>
          <a:xfrm>
            <a:off x="1600200" y="4876800"/>
            <a:ext cx="1751377" cy="1144929"/>
          </a:xfrm>
          <a:prstGeom prst="rect">
            <a:avLst/>
          </a:prstGeom>
          <a:noFill/>
        </p:spPr>
        <p:txBody>
          <a:bodyPr wrap="none" rtlCol="0">
            <a:spAutoFit/>
          </a:bodyPr>
          <a:lstStyle/>
          <a:p>
            <a:r>
              <a:rPr lang="en-AU" i="0" dirty="0" smtClean="0"/>
              <a:t>DATA</a:t>
            </a:r>
          </a:p>
          <a:p>
            <a:r>
              <a:rPr lang="en-AU" i="0" dirty="0" smtClean="0"/>
              <a:t>packet</a:t>
            </a:r>
          </a:p>
          <a:p>
            <a:endParaRPr lang="en-AU" sz="1400" i="0" dirty="0" smtClean="0"/>
          </a:p>
          <a:p>
            <a:r>
              <a:rPr lang="en-AU" sz="1400" i="0" dirty="0" smtClean="0"/>
              <a:t>requesting STATUS</a:t>
            </a:r>
            <a:endParaRPr lang="en-AU" sz="1400" i="0" dirty="0"/>
          </a:p>
        </p:txBody>
      </p:sp>
      <p:cxnSp>
        <p:nvCxnSpPr>
          <p:cNvPr id="15" name="Straight Arrow Connector 14"/>
          <p:cNvCxnSpPr/>
          <p:nvPr/>
        </p:nvCxnSpPr>
        <p:spPr bwMode="auto">
          <a:xfrm flipV="1">
            <a:off x="2438400" y="3581400"/>
            <a:ext cx="0" cy="114300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22" name="Rectangle 21"/>
          <p:cNvSpPr/>
          <p:nvPr/>
        </p:nvSpPr>
        <p:spPr bwMode="auto">
          <a:xfrm>
            <a:off x="4114800" y="4800600"/>
            <a:ext cx="1600200" cy="838200"/>
          </a:xfrm>
          <a:prstGeom prst="rect">
            <a:avLst/>
          </a:prstGeom>
          <a:solidFill>
            <a:srgbClr val="FFCC99"/>
          </a:solidFill>
          <a:ln w="349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sp>
        <p:nvSpPr>
          <p:cNvPr id="23" name="TextBox 22"/>
          <p:cNvSpPr txBox="1"/>
          <p:nvPr/>
        </p:nvSpPr>
        <p:spPr>
          <a:xfrm>
            <a:off x="4267200" y="4876800"/>
            <a:ext cx="1352486" cy="757130"/>
          </a:xfrm>
          <a:prstGeom prst="rect">
            <a:avLst/>
          </a:prstGeom>
          <a:noFill/>
        </p:spPr>
        <p:txBody>
          <a:bodyPr wrap="none" rtlCol="0">
            <a:spAutoFit/>
          </a:bodyPr>
          <a:lstStyle/>
          <a:p>
            <a:r>
              <a:rPr lang="en-AU" i="0" dirty="0" smtClean="0"/>
              <a:t>STATUS</a:t>
            </a:r>
          </a:p>
          <a:p>
            <a:r>
              <a:rPr lang="en-AU" i="0" dirty="0" smtClean="0"/>
              <a:t>packet</a:t>
            </a:r>
          </a:p>
        </p:txBody>
      </p:sp>
      <p:sp>
        <p:nvSpPr>
          <p:cNvPr id="24" name="TextBox 23"/>
          <p:cNvSpPr txBox="1"/>
          <p:nvPr/>
        </p:nvSpPr>
        <p:spPr>
          <a:xfrm>
            <a:off x="1600200" y="4876800"/>
            <a:ext cx="304892" cy="424732"/>
          </a:xfrm>
          <a:prstGeom prst="rect">
            <a:avLst/>
          </a:prstGeom>
          <a:noFill/>
        </p:spPr>
        <p:txBody>
          <a:bodyPr wrap="none" rtlCol="0">
            <a:spAutoFit/>
          </a:bodyPr>
          <a:lstStyle/>
          <a:p>
            <a:r>
              <a:rPr lang="en-AU" dirty="0" smtClean="0"/>
              <a:t>*</a:t>
            </a:r>
            <a:endParaRPr lang="en-AU" dirty="0"/>
          </a:p>
        </p:txBody>
      </p:sp>
      <p:cxnSp>
        <p:nvCxnSpPr>
          <p:cNvPr id="25" name="Straight Arrow Connector 24"/>
          <p:cNvCxnSpPr/>
          <p:nvPr/>
        </p:nvCxnSpPr>
        <p:spPr bwMode="auto">
          <a:xfrm flipH="1">
            <a:off x="3352800" y="5181600"/>
            <a:ext cx="685800" cy="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27" name="TextBox 26"/>
          <p:cNvSpPr txBox="1"/>
          <p:nvPr/>
        </p:nvSpPr>
        <p:spPr>
          <a:xfrm>
            <a:off x="3886200" y="1494472"/>
            <a:ext cx="1981200" cy="1477328"/>
          </a:xfrm>
          <a:prstGeom prst="rect">
            <a:avLst/>
          </a:prstGeom>
          <a:noFill/>
        </p:spPr>
        <p:txBody>
          <a:bodyPr wrap="square" rtlCol="0">
            <a:spAutoFit/>
          </a:bodyPr>
          <a:lstStyle/>
          <a:p>
            <a:r>
              <a:rPr lang="en-AU" sz="2000" i="0" dirty="0" smtClean="0"/>
              <a:t>send </a:t>
            </a:r>
            <a:r>
              <a:rPr lang="en-AU" sz="2000" i="0" dirty="0" smtClean="0"/>
              <a:t>STATUS packet </a:t>
            </a:r>
            <a:r>
              <a:rPr lang="en-AU" sz="2000" i="0" dirty="0" smtClean="0"/>
              <a:t>and repeat cycle </a:t>
            </a:r>
            <a:r>
              <a:rPr lang="en-AU" sz="2000" i="0" dirty="0" smtClean="0"/>
              <a:t>until transfer </a:t>
            </a:r>
            <a:r>
              <a:rPr lang="en-AU" sz="2000" i="0" dirty="0" smtClean="0"/>
              <a:t>completes</a:t>
            </a:r>
            <a:endParaRPr lang="en-AU" sz="2000" i="0" dirty="0"/>
          </a:p>
        </p:txBody>
      </p:sp>
      <p:sp>
        <p:nvSpPr>
          <p:cNvPr id="28" name="TextBox 27"/>
          <p:cNvSpPr txBox="1"/>
          <p:nvPr/>
        </p:nvSpPr>
        <p:spPr>
          <a:xfrm>
            <a:off x="3673049" y="4078069"/>
            <a:ext cx="3870751" cy="646331"/>
          </a:xfrm>
          <a:prstGeom prst="rect">
            <a:avLst/>
          </a:prstGeom>
          <a:noFill/>
        </p:spPr>
        <p:txBody>
          <a:bodyPr wrap="square" rtlCol="0">
            <a:spAutoFit/>
          </a:bodyPr>
          <a:lstStyle/>
          <a:p>
            <a:r>
              <a:rPr lang="en-AU" sz="2000" i="0" dirty="0" smtClean="0"/>
              <a:t>STATUS </a:t>
            </a:r>
            <a:r>
              <a:rPr lang="en-AU" sz="2000" i="0" dirty="0" smtClean="0"/>
              <a:t>packet requested</a:t>
            </a:r>
            <a:endParaRPr lang="en-AU" sz="2000" i="0" dirty="0" smtClean="0"/>
          </a:p>
          <a:p>
            <a:r>
              <a:rPr lang="en-AU" sz="2000" i="0" dirty="0" smtClean="0"/>
              <a:t>r</a:t>
            </a:r>
            <a:r>
              <a:rPr lang="en-AU" sz="2000" i="0" dirty="0" smtClean="0"/>
              <a:t>egularly while sending DATA</a:t>
            </a:r>
            <a:endParaRPr lang="en-AU" sz="2000" i="0" dirty="0"/>
          </a:p>
        </p:txBody>
      </p:sp>
      <p:sp>
        <p:nvSpPr>
          <p:cNvPr id="30" name="TextBox 29"/>
          <p:cNvSpPr txBox="1"/>
          <p:nvPr/>
        </p:nvSpPr>
        <p:spPr>
          <a:xfrm>
            <a:off x="4038600" y="5943600"/>
            <a:ext cx="1726756" cy="757130"/>
          </a:xfrm>
          <a:prstGeom prst="rect">
            <a:avLst/>
          </a:prstGeom>
          <a:noFill/>
        </p:spPr>
        <p:txBody>
          <a:bodyPr wrap="none" rtlCol="0">
            <a:spAutoFit/>
          </a:bodyPr>
          <a:lstStyle/>
          <a:p>
            <a:r>
              <a:rPr lang="en-AU" b="1" i="0" dirty="0" smtClean="0"/>
              <a:t>generated</a:t>
            </a:r>
          </a:p>
          <a:p>
            <a:r>
              <a:rPr lang="en-AU" b="1" i="0" dirty="0" smtClean="0"/>
              <a:t>at receiver</a:t>
            </a:r>
            <a:endParaRPr lang="en-AU" b="1" i="0" dirty="0"/>
          </a:p>
        </p:txBody>
      </p:sp>
      <p:sp>
        <p:nvSpPr>
          <p:cNvPr id="37" name="Flowchart: Alternate Process 36"/>
          <p:cNvSpPr/>
          <p:nvPr/>
        </p:nvSpPr>
        <p:spPr bwMode="auto">
          <a:xfrm>
            <a:off x="6705600" y="6248400"/>
            <a:ext cx="1913529" cy="459506"/>
          </a:xfrm>
          <a:prstGeom prst="flowChartAlternateProcess">
            <a:avLst/>
          </a:prstGeom>
          <a:solidFill>
            <a:schemeClr val="accent1"/>
          </a:solidFill>
          <a:ln w="9525" cap="flat" cmpd="sng" algn="ctr">
            <a:solidFill>
              <a:schemeClr val="tx2"/>
            </a:solidFill>
            <a:prstDash val="solid"/>
            <a:round/>
            <a:headEnd type="none" w="med" len="med"/>
            <a:tailEnd type="none" w="med" len="med"/>
          </a:ln>
          <a:effectLst/>
        </p:spPr>
        <p:txBody>
          <a:bodyPr vert="horz" wrap="square" lIns="82124" tIns="41061" rIns="82124" bIns="41061" numCol="1" rtlCol="0" anchor="ctr" anchorCtr="0" compatLnSpc="1">
            <a:prstTxWarp prst="textNoShape">
              <a:avLst/>
            </a:prstTxWarp>
            <a:spAutoFit/>
          </a:bodyPr>
          <a:lstStyle/>
          <a:p>
            <a:pPr defTabSz="814388"/>
            <a:r>
              <a:rPr lang="en-AU" b="1" i="0" dirty="0" smtClean="0"/>
              <a:t>send error</a:t>
            </a:r>
          </a:p>
        </p:txBody>
      </p:sp>
      <p:cxnSp>
        <p:nvCxnSpPr>
          <p:cNvPr id="38" name="Straight Arrow Connector 37"/>
          <p:cNvCxnSpPr/>
          <p:nvPr/>
        </p:nvCxnSpPr>
        <p:spPr bwMode="auto">
          <a:xfrm flipV="1">
            <a:off x="7620000" y="5943600"/>
            <a:ext cx="0" cy="22860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40" name="Flowchart: Alternate Process 39"/>
          <p:cNvSpPr/>
          <p:nvPr/>
        </p:nvSpPr>
        <p:spPr bwMode="auto">
          <a:xfrm>
            <a:off x="1676400" y="1143000"/>
            <a:ext cx="1456329" cy="459506"/>
          </a:xfrm>
          <a:prstGeom prst="flowChartAlternateProcess">
            <a:avLst/>
          </a:prstGeom>
          <a:solidFill>
            <a:schemeClr val="accent1"/>
          </a:solidFill>
          <a:ln w="9525" cap="flat" cmpd="sng" algn="ctr">
            <a:solidFill>
              <a:schemeClr val="tx2"/>
            </a:solidFill>
            <a:prstDash val="solid"/>
            <a:round/>
            <a:headEnd type="none" w="med" len="med"/>
            <a:tailEnd type="none" w="med" len="med"/>
          </a:ln>
          <a:effectLst/>
        </p:spPr>
        <p:txBody>
          <a:bodyPr vert="horz" wrap="square" lIns="82124" tIns="41061" rIns="82124" bIns="41061" numCol="1" rtlCol="0" anchor="ctr" anchorCtr="0" compatLnSpc="1">
            <a:prstTxWarp prst="textNoShape">
              <a:avLst/>
            </a:prstTxWarp>
            <a:spAutoFit/>
          </a:bodyPr>
          <a:lstStyle/>
          <a:p>
            <a:pPr defTabSz="814388"/>
            <a:r>
              <a:rPr lang="en-AU" b="1" i="0" dirty="0" smtClean="0"/>
              <a:t>start</a:t>
            </a:r>
          </a:p>
        </p:txBody>
      </p:sp>
      <p:cxnSp>
        <p:nvCxnSpPr>
          <p:cNvPr id="42" name="Straight Arrow Connector 41"/>
          <p:cNvCxnSpPr/>
          <p:nvPr/>
        </p:nvCxnSpPr>
        <p:spPr bwMode="auto">
          <a:xfrm flipV="1">
            <a:off x="2438400" y="1676400"/>
            <a:ext cx="0" cy="91440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44" name="Flowchart: Decision 43"/>
          <p:cNvSpPr/>
          <p:nvPr/>
        </p:nvSpPr>
        <p:spPr bwMode="auto">
          <a:xfrm>
            <a:off x="6679668" y="2286000"/>
            <a:ext cx="1930932" cy="1485319"/>
          </a:xfrm>
          <a:prstGeom prst="flowChartDecision">
            <a:avLst/>
          </a:prstGeom>
          <a:solidFill>
            <a:schemeClr val="bg1"/>
          </a:solidFill>
          <a:ln w="34925" cap="flat" cmpd="sng" algn="ctr">
            <a:solidFill>
              <a:schemeClr val="tx2"/>
            </a:solidFill>
            <a:prstDash val="solid"/>
            <a:round/>
            <a:headEnd type="none" w="med" len="med"/>
            <a:tailEnd type="none" w="med" len="med"/>
          </a:ln>
          <a:effectLst/>
        </p:spPr>
        <p:txBody>
          <a:bodyPr vert="horz" wrap="squar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done?</a:t>
            </a:r>
            <a:endParaRPr kumimoji="0" lang="en-AU" sz="2400" b="0" i="1" u="none" strike="noStrike" cap="none" normalizeH="0" baseline="0" dirty="0" smtClean="0">
              <a:ln>
                <a:noFill/>
              </a:ln>
              <a:solidFill>
                <a:schemeClr val="tx1"/>
              </a:solidFill>
              <a:effectLst/>
              <a:latin typeface="Arial" charset="0"/>
            </a:endParaRPr>
          </a:p>
        </p:txBody>
      </p:sp>
      <p:sp>
        <p:nvSpPr>
          <p:cNvPr id="45" name="Flowchart: Alternate Process 44"/>
          <p:cNvSpPr/>
          <p:nvPr/>
        </p:nvSpPr>
        <p:spPr bwMode="auto">
          <a:xfrm>
            <a:off x="7001871" y="1143000"/>
            <a:ext cx="1456329" cy="459506"/>
          </a:xfrm>
          <a:prstGeom prst="flowChartAlternateProcess">
            <a:avLst/>
          </a:prstGeom>
          <a:solidFill>
            <a:schemeClr val="accent1"/>
          </a:solidFill>
          <a:ln w="9525" cap="flat" cmpd="sng" algn="ctr">
            <a:solidFill>
              <a:schemeClr val="tx2"/>
            </a:solidFill>
            <a:prstDash val="solid"/>
            <a:round/>
            <a:headEnd type="none" w="med" len="med"/>
            <a:tailEnd type="none" w="med" len="med"/>
          </a:ln>
          <a:effectLst/>
        </p:spPr>
        <p:txBody>
          <a:bodyPr vert="horz" wrap="square" lIns="82124" tIns="41061" rIns="82124" bIns="41061" numCol="1" rtlCol="0" anchor="ctr" anchorCtr="0" compatLnSpc="1">
            <a:prstTxWarp prst="textNoShape">
              <a:avLst/>
            </a:prstTxWarp>
            <a:spAutoFit/>
          </a:bodyPr>
          <a:lstStyle/>
          <a:p>
            <a:pPr defTabSz="814388"/>
            <a:r>
              <a:rPr lang="en-AU" b="1" i="0" dirty="0" smtClean="0"/>
              <a:t>finish</a:t>
            </a:r>
          </a:p>
        </p:txBody>
      </p:sp>
      <p:cxnSp>
        <p:nvCxnSpPr>
          <p:cNvPr id="46" name="Straight Arrow Connector 45"/>
          <p:cNvCxnSpPr/>
          <p:nvPr/>
        </p:nvCxnSpPr>
        <p:spPr bwMode="auto">
          <a:xfrm>
            <a:off x="7674971" y="1612900"/>
            <a:ext cx="0" cy="60960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48" name="TextBox 47"/>
          <p:cNvSpPr txBox="1"/>
          <p:nvPr/>
        </p:nvSpPr>
        <p:spPr>
          <a:xfrm>
            <a:off x="7763871" y="1752600"/>
            <a:ext cx="663964" cy="424732"/>
          </a:xfrm>
          <a:prstGeom prst="rect">
            <a:avLst/>
          </a:prstGeom>
          <a:noFill/>
        </p:spPr>
        <p:txBody>
          <a:bodyPr wrap="none" rtlCol="0">
            <a:spAutoFit/>
          </a:bodyPr>
          <a:lstStyle/>
          <a:p>
            <a:r>
              <a:rPr lang="en-AU" dirty="0" smtClean="0"/>
              <a:t>yes</a:t>
            </a:r>
            <a:endParaRPr lang="en-AU" dirty="0"/>
          </a:p>
        </p:txBody>
      </p:sp>
      <p:sp>
        <p:nvSpPr>
          <p:cNvPr id="49" name="TextBox 48"/>
          <p:cNvSpPr txBox="1"/>
          <p:nvPr/>
        </p:nvSpPr>
        <p:spPr>
          <a:xfrm>
            <a:off x="7772400" y="4038600"/>
            <a:ext cx="527709" cy="424732"/>
          </a:xfrm>
          <a:prstGeom prst="rect">
            <a:avLst/>
          </a:prstGeom>
          <a:noFill/>
        </p:spPr>
        <p:txBody>
          <a:bodyPr wrap="none" rtlCol="0">
            <a:spAutoFit/>
          </a:bodyPr>
          <a:lstStyle/>
          <a:p>
            <a:r>
              <a:rPr lang="en-AU" dirty="0" smtClean="0"/>
              <a:t>no</a:t>
            </a:r>
            <a:endParaRPr lang="en-AU" dirty="0"/>
          </a:p>
        </p:txBody>
      </p:sp>
      <p:sp>
        <p:nvSpPr>
          <p:cNvPr id="53" name="TextBox 52"/>
          <p:cNvSpPr txBox="1"/>
          <p:nvPr/>
        </p:nvSpPr>
        <p:spPr>
          <a:xfrm>
            <a:off x="6019800" y="2590800"/>
            <a:ext cx="527709" cy="424732"/>
          </a:xfrm>
          <a:prstGeom prst="rect">
            <a:avLst/>
          </a:prstGeom>
          <a:noFill/>
        </p:spPr>
        <p:txBody>
          <a:bodyPr wrap="none" rtlCol="0">
            <a:spAutoFit/>
          </a:bodyPr>
          <a:lstStyle/>
          <a:p>
            <a:r>
              <a:rPr lang="en-AU" dirty="0" smtClean="0"/>
              <a:t>no</a:t>
            </a:r>
            <a:endParaRPr lang="en-AU" dirty="0"/>
          </a:p>
        </p:txBody>
      </p:sp>
      <p:sp>
        <p:nvSpPr>
          <p:cNvPr id="54" name="TextBox 53"/>
          <p:cNvSpPr txBox="1"/>
          <p:nvPr/>
        </p:nvSpPr>
        <p:spPr>
          <a:xfrm>
            <a:off x="7924800" y="5791200"/>
            <a:ext cx="663964" cy="424732"/>
          </a:xfrm>
          <a:prstGeom prst="rect">
            <a:avLst/>
          </a:prstGeom>
          <a:noFill/>
        </p:spPr>
        <p:txBody>
          <a:bodyPr wrap="none" rtlCol="0">
            <a:spAutoFit/>
          </a:bodyPr>
          <a:lstStyle/>
          <a:p>
            <a:r>
              <a:rPr lang="en-AU" dirty="0" smtClean="0"/>
              <a:t>yes</a:t>
            </a:r>
            <a:endParaRPr lang="en-AU" dirty="0"/>
          </a:p>
        </p:txBody>
      </p:sp>
      <p:cxnSp>
        <p:nvCxnSpPr>
          <p:cNvPr id="57" name="Straight Arrow Connector 56"/>
          <p:cNvCxnSpPr/>
          <p:nvPr/>
        </p:nvCxnSpPr>
        <p:spPr bwMode="auto">
          <a:xfrm flipH="1">
            <a:off x="5867400" y="5181600"/>
            <a:ext cx="685800" cy="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cxnSp>
        <p:nvCxnSpPr>
          <p:cNvPr id="59" name="Straight Arrow Connector 58"/>
          <p:cNvCxnSpPr/>
          <p:nvPr/>
        </p:nvCxnSpPr>
        <p:spPr bwMode="auto">
          <a:xfrm>
            <a:off x="3352800" y="3048000"/>
            <a:ext cx="3200400" cy="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
        <p:nvSpPr>
          <p:cNvPr id="55" name="Flowchart: Decision 54"/>
          <p:cNvSpPr/>
          <p:nvPr/>
        </p:nvSpPr>
        <p:spPr bwMode="auto">
          <a:xfrm>
            <a:off x="6679668" y="4419600"/>
            <a:ext cx="1930932" cy="1485319"/>
          </a:xfrm>
          <a:prstGeom prst="flowChartDecision">
            <a:avLst/>
          </a:prstGeom>
          <a:solidFill>
            <a:schemeClr val="bg1"/>
          </a:solidFill>
          <a:ln w="34925" cap="flat" cmpd="sng" algn="ctr">
            <a:solidFill>
              <a:schemeClr val="tx2"/>
            </a:solidFill>
            <a:prstDash val="solid"/>
            <a:round/>
            <a:headEnd type="none" w="med" len="med"/>
            <a:tailEnd type="none" w="med" len="med"/>
          </a:ln>
          <a:effectLst/>
        </p:spPr>
        <p:txBody>
          <a:bodyPr vert="horz" wrap="squar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1600" b="0" i="1" u="none" strike="noStrike" cap="none" normalizeH="0" baseline="0" dirty="0" smtClean="0">
                <a:ln>
                  <a:noFill/>
                </a:ln>
                <a:solidFill>
                  <a:schemeClr val="tx1"/>
                </a:solidFill>
                <a:effectLst/>
                <a:latin typeface="Arial" charset="0"/>
              </a:rPr>
              <a:t>failure</a:t>
            </a:r>
          </a:p>
          <a:p>
            <a:pPr marL="0" marR="0" indent="0" algn="ctr" defTabSz="814388" rtl="0" eaLnBrk="0" fontAlgn="base" latinLnBrk="0" hangingPunct="0">
              <a:lnSpc>
                <a:spcPct val="90000"/>
              </a:lnSpc>
              <a:spcBef>
                <a:spcPct val="0"/>
              </a:spcBef>
              <a:spcAft>
                <a:spcPct val="0"/>
              </a:spcAft>
              <a:buClrTx/>
              <a:buSzTx/>
              <a:buFontTx/>
              <a:buNone/>
              <a:tabLst/>
            </a:pPr>
            <a:r>
              <a:rPr kumimoji="0" lang="en-AU" sz="1600" b="0" i="1" u="none" strike="noStrike" cap="none" normalizeH="0" baseline="0" dirty="0" smtClean="0">
                <a:ln>
                  <a:noFill/>
                </a:ln>
                <a:solidFill>
                  <a:schemeClr val="tx1"/>
                </a:solidFill>
                <a:effectLst/>
                <a:latin typeface="Arial" charset="0"/>
              </a:rPr>
              <a:t>in</a:t>
            </a:r>
            <a:r>
              <a:rPr kumimoji="0" lang="en-AU" sz="1600" b="0" i="1" u="none" strike="noStrike" cap="none" normalizeH="0" dirty="0" smtClean="0">
                <a:ln>
                  <a:noFill/>
                </a:ln>
                <a:solidFill>
                  <a:schemeClr val="tx1"/>
                </a:solidFill>
                <a:effectLst/>
                <a:latin typeface="Arial" charset="0"/>
              </a:rPr>
              <a:t> session</a:t>
            </a:r>
            <a:r>
              <a:rPr kumimoji="0" lang="en-AU" sz="1600" b="0" i="1" u="none" strike="noStrike" cap="none" normalizeH="0" baseline="0" dirty="0" smtClean="0">
                <a:ln>
                  <a:noFill/>
                </a:ln>
                <a:solidFill>
                  <a:schemeClr val="tx1"/>
                </a:solidFill>
                <a:effectLst/>
                <a:latin typeface="Arial" charset="0"/>
              </a:rPr>
              <a:t>?</a:t>
            </a:r>
          </a:p>
        </p:txBody>
      </p:sp>
      <p:sp>
        <p:nvSpPr>
          <p:cNvPr id="65" name="TextBox 64"/>
          <p:cNvSpPr txBox="1"/>
          <p:nvPr/>
        </p:nvSpPr>
        <p:spPr>
          <a:xfrm>
            <a:off x="1703535" y="5943600"/>
            <a:ext cx="1656223" cy="757130"/>
          </a:xfrm>
          <a:prstGeom prst="rect">
            <a:avLst/>
          </a:prstGeom>
          <a:noFill/>
        </p:spPr>
        <p:txBody>
          <a:bodyPr wrap="none" rtlCol="0">
            <a:spAutoFit/>
          </a:bodyPr>
          <a:lstStyle/>
          <a:p>
            <a:r>
              <a:rPr lang="en-AU" b="1" i="0" dirty="0" smtClean="0"/>
              <a:t>generated</a:t>
            </a:r>
          </a:p>
          <a:p>
            <a:r>
              <a:rPr lang="en-AU" b="1" i="0" dirty="0" smtClean="0"/>
              <a:t>at sender</a:t>
            </a:r>
            <a:endParaRPr lang="en-AU" b="1" i="0" dirty="0"/>
          </a:p>
        </p:txBody>
      </p:sp>
      <p:sp>
        <p:nvSpPr>
          <p:cNvPr id="70" name="TextBox 69"/>
          <p:cNvSpPr txBox="1"/>
          <p:nvPr/>
        </p:nvSpPr>
        <p:spPr>
          <a:xfrm>
            <a:off x="-76200" y="4800600"/>
            <a:ext cx="1752600" cy="1754326"/>
          </a:xfrm>
          <a:prstGeom prst="rect">
            <a:avLst/>
          </a:prstGeom>
          <a:noFill/>
        </p:spPr>
        <p:txBody>
          <a:bodyPr wrap="square" rtlCol="0">
            <a:spAutoFit/>
          </a:bodyPr>
          <a:lstStyle/>
          <a:p>
            <a:r>
              <a:rPr lang="en-AU" dirty="0" smtClean="0"/>
              <a:t>STATUS request at </a:t>
            </a:r>
            <a:r>
              <a:rPr lang="en-AU" dirty="0" smtClean="0"/>
              <a:t>intervals or at end </a:t>
            </a:r>
            <a:r>
              <a:rPr lang="en-AU" dirty="0" smtClean="0"/>
              <a:t>of DATA</a:t>
            </a:r>
            <a:endParaRPr lang="en-AU" dirty="0"/>
          </a:p>
        </p:txBody>
      </p:sp>
      <p:sp>
        <p:nvSpPr>
          <p:cNvPr id="47" name="Arc 46"/>
          <p:cNvSpPr/>
          <p:nvPr/>
        </p:nvSpPr>
        <p:spPr bwMode="auto">
          <a:xfrm rot="10800000" flipH="1">
            <a:off x="2971800" y="3200400"/>
            <a:ext cx="880003" cy="1754223"/>
          </a:xfrm>
          <a:prstGeom prst="arc">
            <a:avLst>
              <a:gd name="adj1" fmla="val 16296436"/>
              <a:gd name="adj2" fmla="val 5608282"/>
            </a:avLst>
          </a:prstGeom>
          <a:noFill/>
          <a:ln w="38100" cap="flat" cmpd="sng" algn="ctr">
            <a:solidFill>
              <a:schemeClr val="tx2"/>
            </a:solidFill>
            <a:prstDash val="solid"/>
            <a:round/>
            <a:headEnd type="none" w="med" len="med"/>
            <a:tailEnd type="triangle" w="med" len="med"/>
          </a:ln>
          <a:effectLst/>
        </p:spPr>
        <p:txBody>
          <a:bodyPr vert="horz" wrap="square" lIns="82124" tIns="41061" rIns="82124" bIns="41061" numCol="1" rtlCol="0" anchor="ctr" anchorCtr="0" compatLnSpc="1">
            <a:prstTxWarp prst="textNoShape">
              <a:avLst/>
            </a:prstTxWarp>
            <a:no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AU" sz="2400" b="0" i="1" u="none" strike="noStrike" cap="none" normalizeH="0" baseline="0" smtClean="0">
              <a:ln>
                <a:noFill/>
              </a:ln>
              <a:solidFill>
                <a:schemeClr val="tx1"/>
              </a:solidFill>
              <a:effectLst/>
              <a:latin typeface="Arial" charset="0"/>
            </a:endParaRPr>
          </a:p>
        </p:txBody>
      </p:sp>
      <p:cxnSp>
        <p:nvCxnSpPr>
          <p:cNvPr id="36" name="Straight Arrow Connector 35"/>
          <p:cNvCxnSpPr/>
          <p:nvPr/>
        </p:nvCxnSpPr>
        <p:spPr bwMode="auto">
          <a:xfrm>
            <a:off x="7620000" y="3886200"/>
            <a:ext cx="0" cy="457200"/>
          </a:xfrm>
          <a:prstGeom prst="straightConnector1">
            <a:avLst/>
          </a:prstGeom>
          <a:solidFill>
            <a:schemeClr val="accent1"/>
          </a:solidFill>
          <a:ln w="34925" cap="flat" cmpd="sng" algn="ctr">
            <a:solidFill>
              <a:schemeClr val="tx2"/>
            </a:solidFill>
            <a:prstDash val="solid"/>
            <a:round/>
            <a:headEnd type="triangle" w="med" len="med"/>
            <a:tailEnd type="none"/>
          </a:ln>
          <a:effectLst/>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533400" y="152400"/>
            <a:ext cx="8382000" cy="762000"/>
          </a:xfrm>
        </p:spPr>
        <p:txBody>
          <a:bodyPr/>
          <a:lstStyle/>
          <a:p>
            <a:r>
              <a:rPr lang="en-US" dirty="0" smtClean="0"/>
              <a:t>Congestion control can be added</a:t>
            </a:r>
            <a:endParaRPr lang="en-US" dirty="0"/>
          </a:p>
        </p:txBody>
      </p:sp>
      <p:sp>
        <p:nvSpPr>
          <p:cNvPr id="266243" name="Rectangle 3"/>
          <p:cNvSpPr>
            <a:spLocks noGrp="1" noChangeArrowheads="1"/>
          </p:cNvSpPr>
          <p:nvPr>
            <p:ph type="body" idx="1"/>
          </p:nvPr>
        </p:nvSpPr>
        <p:spPr>
          <a:xfrm>
            <a:off x="304800" y="990600"/>
            <a:ext cx="8686800" cy="5715000"/>
          </a:xfrm>
        </p:spPr>
        <p:txBody>
          <a:bodyPr/>
          <a:lstStyle/>
          <a:p>
            <a:pPr>
              <a:spcBef>
                <a:spcPct val="20000"/>
              </a:spcBef>
            </a:pPr>
            <a:r>
              <a:rPr lang="en-US" sz="2400" b="1" dirty="0" smtClean="0"/>
              <a:t>Enough information is sent and received between peers to support congestion control, if needed.</a:t>
            </a:r>
            <a:endParaRPr lang="en-US" sz="2400" b="1" dirty="0"/>
          </a:p>
          <a:p>
            <a:pPr>
              <a:spcBef>
                <a:spcPct val="20000"/>
              </a:spcBef>
            </a:pPr>
            <a:r>
              <a:rPr lang="en-US" sz="2400" dirty="0" smtClean="0"/>
              <a:t>Congestion control is not mandated; primary use case across dedicated private link filled by single flow doesn’t need it.</a:t>
            </a:r>
            <a:endParaRPr lang="en-US" sz="2400" dirty="0"/>
          </a:p>
          <a:p>
            <a:pPr>
              <a:spcBef>
                <a:spcPct val="20000"/>
              </a:spcBef>
            </a:pPr>
            <a:r>
              <a:rPr lang="en-US" sz="2400" dirty="0" smtClean="0"/>
              <a:t>But this could be implemented if required for traffic across the public, shared, terrestrial Internet.</a:t>
            </a:r>
          </a:p>
          <a:p>
            <a:pPr>
              <a:spcBef>
                <a:spcPct val="20000"/>
              </a:spcBef>
            </a:pPr>
            <a:r>
              <a:rPr lang="en-US" sz="2400" dirty="0" smtClean="0"/>
              <a:t>Sender-based ‘TCP friendly’ congestion control mechanisms have been studied.</a:t>
            </a:r>
            <a:endParaRPr lang="en-US" sz="2400" dirty="0"/>
          </a:p>
          <a:p>
            <a:pPr>
              <a:spcBef>
                <a:spcPct val="20000"/>
              </a:spcBef>
            </a:pPr>
            <a:r>
              <a:rPr lang="en-US" sz="2400" dirty="0" smtClean="0"/>
              <a:t>Described in </a:t>
            </a:r>
            <a:r>
              <a:rPr lang="en-US" sz="2400" b="1" dirty="0" smtClean="0"/>
              <a:t>draft-wood-</a:t>
            </a:r>
            <a:r>
              <a:rPr lang="en-US" sz="2400" b="1" dirty="0" err="1" smtClean="0"/>
              <a:t>tsvwg</a:t>
            </a:r>
            <a:r>
              <a:rPr lang="en-US" sz="2400" b="1" dirty="0" smtClean="0"/>
              <a:t>-</a:t>
            </a:r>
            <a:r>
              <a:rPr lang="en-US" sz="2400" b="1" dirty="0" err="1" smtClean="0"/>
              <a:t>saratoga</a:t>
            </a:r>
            <a:r>
              <a:rPr lang="en-US" sz="2400" b="1" dirty="0" smtClean="0"/>
              <a:t>-congestion-control</a:t>
            </a:r>
            <a:r>
              <a:rPr lang="en-US" sz="2400" dirty="0" smtClean="0"/>
              <a:t> and </a:t>
            </a:r>
            <a:r>
              <a:rPr lang="en-US" sz="2400" b="1" dirty="0" smtClean="0"/>
              <a:t>draft-eddy-</a:t>
            </a:r>
            <a:r>
              <a:rPr lang="en-US" sz="2400" b="1" dirty="0" err="1" smtClean="0"/>
              <a:t>tsvwg</a:t>
            </a:r>
            <a:r>
              <a:rPr lang="en-US" sz="2400" b="1" dirty="0" smtClean="0"/>
              <a:t>-</a:t>
            </a:r>
            <a:r>
              <a:rPr lang="en-US" sz="2400" b="1" dirty="0" err="1" smtClean="0"/>
              <a:t>saratoga</a:t>
            </a:r>
            <a:r>
              <a:rPr lang="en-US" sz="2400" b="1" dirty="0" smtClean="0"/>
              <a:t>-</a:t>
            </a:r>
            <a:r>
              <a:rPr lang="en-US" sz="2400" b="1" dirty="0" err="1" smtClean="0"/>
              <a:t>tfrc</a:t>
            </a:r>
            <a:r>
              <a:rPr lang="en-US" sz="2400" dirty="0" smtClean="0"/>
              <a:t>.</a:t>
            </a:r>
          </a:p>
          <a:p>
            <a:pPr>
              <a:spcBef>
                <a:spcPct val="20000"/>
              </a:spcBef>
            </a:pPr>
            <a:r>
              <a:rPr lang="en-US" sz="2400" dirty="0" smtClean="0"/>
              <a:t>Simply rate limiting </a:t>
            </a:r>
            <a:r>
              <a:rPr lang="en-US" sz="2400" i="1" dirty="0" smtClean="0"/>
              <a:t>Saratoga</a:t>
            </a:r>
            <a:r>
              <a:rPr lang="en-US" sz="2400" dirty="0" smtClean="0"/>
              <a:t> to a set speed, rather than the full output rate of an interface, is of more immediate interest to private users for predictable performance.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533400" y="152400"/>
            <a:ext cx="8382000" cy="762000"/>
          </a:xfrm>
        </p:spPr>
        <p:txBody>
          <a:bodyPr/>
          <a:lstStyle/>
          <a:p>
            <a:r>
              <a:rPr lang="en-US"/>
              <a:t>Other optional </a:t>
            </a:r>
            <a:r>
              <a:rPr lang="en-US" i="1"/>
              <a:t>Saratoga</a:t>
            </a:r>
            <a:r>
              <a:rPr lang="en-US"/>
              <a:t> features</a:t>
            </a:r>
          </a:p>
        </p:txBody>
      </p:sp>
      <p:sp>
        <p:nvSpPr>
          <p:cNvPr id="266243" name="Rectangle 3"/>
          <p:cNvSpPr>
            <a:spLocks noGrp="1" noChangeArrowheads="1"/>
          </p:cNvSpPr>
          <p:nvPr>
            <p:ph type="body" idx="1"/>
          </p:nvPr>
        </p:nvSpPr>
        <p:spPr>
          <a:xfrm>
            <a:off x="304800" y="990600"/>
            <a:ext cx="8686800" cy="5715000"/>
          </a:xfrm>
        </p:spPr>
        <p:txBody>
          <a:bodyPr/>
          <a:lstStyle/>
          <a:p>
            <a:pPr>
              <a:spcBef>
                <a:spcPct val="20000"/>
              </a:spcBef>
            </a:pPr>
            <a:r>
              <a:rPr lang="en-US" b="1" dirty="0"/>
              <a:t>Streaming of data is supported. This allows </a:t>
            </a:r>
            <a:r>
              <a:rPr lang="en-US" b="1" i="1" dirty="0"/>
              <a:t>Saratoga</a:t>
            </a:r>
            <a:r>
              <a:rPr lang="en-US" b="1" dirty="0"/>
              <a:t> to be used for real-time delivery outside the file-based paradigm.</a:t>
            </a:r>
          </a:p>
          <a:p>
            <a:pPr>
              <a:spcBef>
                <a:spcPct val="20000"/>
              </a:spcBef>
            </a:pPr>
            <a:r>
              <a:rPr lang="en-US" dirty="0" smtClean="0"/>
              <a:t>Uses </a:t>
            </a:r>
            <a:r>
              <a:rPr lang="en-US" dirty="0"/>
              <a:t>link-local multicast to advertise presence and discover peers. Data can be sent to local multicast addresses for multiple peers to </a:t>
            </a:r>
            <a:r>
              <a:rPr lang="en-US" dirty="0" smtClean="0"/>
              <a:t>receive.</a:t>
            </a:r>
          </a:p>
          <a:p>
            <a:pPr>
              <a:spcBef>
                <a:spcPct val="20000"/>
              </a:spcBef>
            </a:pPr>
            <a:r>
              <a:rPr lang="en-US" dirty="0" smtClean="0"/>
              <a:t>Can support checksums for reliable file delivery.</a:t>
            </a:r>
            <a:endParaRPr lang="en-US" dirty="0"/>
          </a:p>
          <a:p>
            <a:pPr>
              <a:spcBef>
                <a:spcPct val="20000"/>
              </a:spcBef>
            </a:pPr>
            <a:r>
              <a:rPr lang="en-US" dirty="0"/>
              <a:t>Also supports UDP-</a:t>
            </a:r>
            <a:r>
              <a:rPr lang="en-US" dirty="0" err="1"/>
              <a:t>Lite</a:t>
            </a:r>
            <a:r>
              <a:rPr lang="en-US" dirty="0"/>
              <a:t> for when errors in data received can be tolerated. Header content is always checked so that the information </a:t>
            </a:r>
            <a:r>
              <a:rPr lang="en-US" i="1" dirty="0"/>
              <a:t>about</a:t>
            </a:r>
            <a:r>
              <a:rPr lang="en-US" dirty="0"/>
              <a:t> the data is error-free. UDP-</a:t>
            </a:r>
            <a:r>
              <a:rPr lang="en-US" dirty="0" err="1"/>
              <a:t>Lite</a:t>
            </a:r>
            <a:r>
              <a:rPr lang="en-US" dirty="0"/>
              <a:t> use is expected to be rare; reliable transfers of data are the norm</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145462" cy="838200"/>
          </a:xfrm>
        </p:spPr>
        <p:txBody>
          <a:bodyPr/>
          <a:lstStyle/>
          <a:p>
            <a:r>
              <a:rPr lang="en-AU" dirty="0" smtClean="0"/>
              <a:t>Optional DTN bundling</a:t>
            </a:r>
            <a:endParaRPr lang="en-AU" dirty="0"/>
          </a:p>
        </p:txBody>
      </p:sp>
      <p:sp>
        <p:nvSpPr>
          <p:cNvPr id="3" name="Content Placeholder 2"/>
          <p:cNvSpPr>
            <a:spLocks noGrp="1"/>
          </p:cNvSpPr>
          <p:nvPr>
            <p:ph idx="1"/>
          </p:nvPr>
        </p:nvSpPr>
        <p:spPr>
          <a:xfrm>
            <a:off x="381000" y="1520825"/>
            <a:ext cx="8534400" cy="4956175"/>
          </a:xfrm>
        </p:spPr>
        <p:txBody>
          <a:bodyPr/>
          <a:lstStyle/>
          <a:p>
            <a:r>
              <a:rPr lang="en-US" i="1" dirty="0" smtClean="0"/>
              <a:t>Saratoga</a:t>
            </a:r>
            <a:r>
              <a:rPr lang="en-US" dirty="0" smtClean="0"/>
              <a:t> can also support Bundle Protocol delivery for Delay-Tolerant-Networking (DTN), as a reliable “bundle convergence layer.”</a:t>
            </a:r>
          </a:p>
          <a:p>
            <a:r>
              <a:rPr lang="en-US" dirty="0" smtClean="0"/>
              <a:t>This is described in </a:t>
            </a:r>
            <a:r>
              <a:rPr lang="en-US" b="1" dirty="0" smtClean="0"/>
              <a:t>draft-wood-</a:t>
            </a:r>
            <a:r>
              <a:rPr lang="en-US" b="1" dirty="0" err="1" smtClean="0"/>
              <a:t>dtnrg</a:t>
            </a:r>
            <a:r>
              <a:rPr lang="en-US" b="1" dirty="0" smtClean="0"/>
              <a:t>-</a:t>
            </a:r>
            <a:r>
              <a:rPr lang="en-US" b="1" dirty="0" err="1" smtClean="0"/>
              <a:t>saratoga</a:t>
            </a:r>
            <a:r>
              <a:rPr lang="en-US" dirty="0" smtClean="0"/>
              <a:t>.</a:t>
            </a:r>
          </a:p>
          <a:p>
            <a:r>
              <a:rPr lang="en-US" dirty="0" smtClean="0"/>
              <a:t>NASA Glenn conducted the first </a:t>
            </a:r>
            <a:r>
              <a:rPr lang="en-US" dirty="0" smtClean="0"/>
              <a:t>tests in space of the ‘Interplanetary Internet</a:t>
            </a:r>
            <a:r>
              <a:rPr lang="en-US" dirty="0" smtClean="0"/>
              <a:t>,’ </a:t>
            </a:r>
            <a:r>
              <a:rPr lang="en-US" dirty="0" smtClean="0"/>
              <a:t>from </a:t>
            </a:r>
            <a:r>
              <a:rPr lang="en-US" dirty="0" smtClean="0"/>
              <a:t>SSTL’s UK-DMC </a:t>
            </a:r>
            <a:r>
              <a:rPr lang="en-US" dirty="0" smtClean="0"/>
              <a:t>satellite, by </a:t>
            </a:r>
            <a:r>
              <a:rPr lang="en-US" dirty="0" smtClean="0"/>
              <a:t>sending DTN </a:t>
            </a:r>
            <a:r>
              <a:rPr lang="en-US" dirty="0" smtClean="0"/>
              <a:t>bundles of imaging data from orbit using </a:t>
            </a:r>
            <a:r>
              <a:rPr lang="en-US" i="1" dirty="0" smtClean="0"/>
              <a:t>Saratoga </a:t>
            </a:r>
            <a:r>
              <a:rPr lang="en-US" dirty="0" smtClean="0"/>
              <a:t>(</a:t>
            </a:r>
            <a:r>
              <a:rPr lang="en-US" dirty="0" smtClean="0"/>
              <a:t>2008).</a:t>
            </a:r>
          </a:p>
          <a:p>
            <a:r>
              <a:rPr lang="en-AU" dirty="0" smtClean="0"/>
              <a:t>Bundle support </a:t>
            </a:r>
            <a:r>
              <a:rPr lang="en-AU" dirty="0" smtClean="0"/>
              <a:t>is </a:t>
            </a:r>
            <a:r>
              <a:rPr lang="en-AU" dirty="0" smtClean="0"/>
              <a:t>now seen </a:t>
            </a:r>
            <a:r>
              <a:rPr lang="en-AU" dirty="0" smtClean="0"/>
              <a:t>as of little value to </a:t>
            </a:r>
            <a:r>
              <a:rPr lang="en-AU" i="1" dirty="0" smtClean="0"/>
              <a:t>Saratoga</a:t>
            </a:r>
            <a:r>
              <a:rPr lang="en-AU" dirty="0" smtClean="0"/>
              <a:t> users. Not a key </a:t>
            </a:r>
            <a:r>
              <a:rPr lang="en-AU" dirty="0" smtClean="0"/>
              <a:t>feature for these DTNs.</a:t>
            </a:r>
            <a:endParaRPr lang="en-A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457200" y="0"/>
            <a:ext cx="8382000" cy="838200"/>
          </a:xfrm>
        </p:spPr>
        <p:txBody>
          <a:bodyPr/>
          <a:lstStyle/>
          <a:p>
            <a:r>
              <a:rPr lang="en-US" i="1"/>
              <a:t>Saratoga</a:t>
            </a:r>
            <a:r>
              <a:rPr lang="en-US"/>
              <a:t> can provide reliable transfers</a:t>
            </a:r>
          </a:p>
        </p:txBody>
      </p:sp>
      <p:sp>
        <p:nvSpPr>
          <p:cNvPr id="254979" name="Rectangle 3"/>
          <p:cNvSpPr>
            <a:spLocks noGrp="1" noChangeArrowheads="1"/>
          </p:cNvSpPr>
          <p:nvPr>
            <p:ph type="body" idx="1"/>
          </p:nvPr>
        </p:nvSpPr>
        <p:spPr>
          <a:xfrm>
            <a:off x="228600" y="838200"/>
            <a:ext cx="8763000" cy="5715000"/>
          </a:xfrm>
        </p:spPr>
        <p:txBody>
          <a:bodyPr/>
          <a:lstStyle/>
          <a:p>
            <a:pPr>
              <a:spcBef>
                <a:spcPct val="20000"/>
              </a:spcBef>
            </a:pPr>
            <a:r>
              <a:rPr lang="en-US" i="1" dirty="0"/>
              <a:t>Saratoga</a:t>
            </a:r>
            <a:r>
              <a:rPr lang="en-US" dirty="0"/>
              <a:t> uses the UDP checksum to cover header and payload. This is consistent but not that strong (one’s-complement), and not end-to-end.</a:t>
            </a:r>
          </a:p>
          <a:p>
            <a:pPr>
              <a:spcBef>
                <a:spcPct val="20000"/>
              </a:spcBef>
            </a:pPr>
            <a:r>
              <a:rPr lang="en-US" dirty="0"/>
              <a:t>An optional end-to-end checksum </a:t>
            </a:r>
            <a:r>
              <a:rPr lang="en-US" dirty="0" smtClean="0"/>
              <a:t>(CRC32c</a:t>
            </a:r>
            <a:r>
              <a:rPr lang="en-US" dirty="0"/>
              <a:t>, MD5 or SHA-1) over an entire file being transferred can increase confidence that a reliable copy has been made, or that file fragments have been reassembled correctly. Strong link-layer checksums are optional.</a:t>
            </a:r>
          </a:p>
          <a:p>
            <a:pPr>
              <a:spcBef>
                <a:spcPct val="20000"/>
              </a:spcBef>
            </a:pPr>
            <a:r>
              <a:rPr lang="en-US" dirty="0"/>
              <a:t>The </a:t>
            </a:r>
            <a:r>
              <a:rPr lang="en-US" dirty="0" smtClean="0"/>
              <a:t>Delay-Tolerant Networking research </a:t>
            </a:r>
            <a:r>
              <a:rPr lang="en-US" dirty="0"/>
              <a:t>group “Bundle Protocol” and its convergence layers lack </a:t>
            </a:r>
            <a:r>
              <a:rPr lang="en-US" dirty="0" smtClean="0"/>
              <a:t>any reliability </a:t>
            </a:r>
            <a:r>
              <a:rPr lang="en-US" dirty="0"/>
              <a:t>checks. We have spent time examining that shortfall and proposing ways of adding reliability into the DTNRG bundle protocol.</a:t>
            </a:r>
            <a:r>
              <a:rPr lang="en-US" i="1" dirty="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685800" y="381000"/>
            <a:ext cx="8145463" cy="685800"/>
          </a:xfrm>
        </p:spPr>
        <p:txBody>
          <a:bodyPr/>
          <a:lstStyle/>
          <a:p>
            <a:r>
              <a:rPr lang="en-US"/>
              <a:t>Why </a:t>
            </a:r>
            <a:r>
              <a:rPr lang="en-US" i="1"/>
              <a:t>Saratoga</a:t>
            </a:r>
            <a:r>
              <a:rPr lang="en-US"/>
              <a:t> instead of TCP?</a:t>
            </a:r>
          </a:p>
        </p:txBody>
      </p:sp>
      <p:sp>
        <p:nvSpPr>
          <p:cNvPr id="245763" name="Rectangle 3"/>
          <p:cNvSpPr>
            <a:spLocks noGrp="1" noChangeArrowheads="1"/>
          </p:cNvSpPr>
          <p:nvPr>
            <p:ph type="body" idx="1"/>
          </p:nvPr>
        </p:nvSpPr>
        <p:spPr>
          <a:xfrm>
            <a:off x="457200" y="1295400"/>
            <a:ext cx="8229600" cy="5257800"/>
          </a:xfrm>
        </p:spPr>
        <p:txBody>
          <a:bodyPr/>
          <a:lstStyle/>
          <a:p>
            <a:pPr>
              <a:spcBef>
                <a:spcPct val="30000"/>
              </a:spcBef>
            </a:pPr>
            <a:r>
              <a:rPr lang="en-US" sz="2400"/>
              <a:t>For high throughput and link utilization on dedicated links, where a single TCP flow cannot fill the link to capacity.</a:t>
            </a:r>
          </a:p>
          <a:p>
            <a:pPr>
              <a:spcBef>
                <a:spcPct val="30000"/>
              </a:spcBef>
            </a:pPr>
            <a:r>
              <a:rPr lang="en-US" sz="2400"/>
              <a:t>For links and link use where TCP’s assumptions about loss/congestion/competition simply don’t hold.</a:t>
            </a:r>
          </a:p>
          <a:p>
            <a:pPr>
              <a:spcBef>
                <a:spcPct val="30000"/>
              </a:spcBef>
            </a:pPr>
            <a:r>
              <a:rPr lang="en-US" sz="2400"/>
              <a:t>Able to cope with high forward/back asymmetry (&gt;850:1).</a:t>
            </a:r>
          </a:p>
          <a:p>
            <a:pPr>
              <a:spcBef>
                <a:spcPct val="30000"/>
              </a:spcBef>
            </a:pPr>
            <a:r>
              <a:rPr lang="en-US" sz="2400"/>
              <a:t>Long delay use – eventually TCP will fail to open a connection because its SYN/ACK exchange won’t complete. TCP has many unwanted timers.</a:t>
            </a:r>
          </a:p>
          <a:p>
            <a:pPr>
              <a:spcBef>
                <a:spcPct val="30000"/>
              </a:spcBef>
            </a:pPr>
            <a:r>
              <a:rPr lang="en-US" sz="2400"/>
              <a:t>Simplicity. TCP is really for a conversation between two hosts; needs a lot of code on top to make it transfer files. A focus on just moving files makes </a:t>
            </a:r>
            <a:r>
              <a:rPr lang="en-US" sz="2400" i="1"/>
              <a:t>e.g.</a:t>
            </a:r>
            <a:r>
              <a:rPr lang="en-US" sz="2400"/>
              <a:t> sequence nos. simpler. Having SNACKs means that handling sequence number wraparound when streaming becomes easy.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45" name="AutoShape 37"/>
          <p:cNvSpPr>
            <a:spLocks noChangeArrowheads="1"/>
          </p:cNvSpPr>
          <p:nvPr/>
        </p:nvSpPr>
        <p:spPr bwMode="auto">
          <a:xfrm flipV="1">
            <a:off x="4267200" y="3733800"/>
            <a:ext cx="3200400" cy="990600"/>
          </a:xfrm>
          <a:prstGeom prst="rtTriangle">
            <a:avLst/>
          </a:prstGeom>
          <a:solidFill>
            <a:srgbClr val="FFFF99"/>
          </a:solidFill>
          <a:ln w="9525" algn="ctr">
            <a:noFill/>
            <a:miter lim="800000"/>
            <a:headEnd/>
            <a:tailEnd/>
          </a:ln>
          <a:effectLst/>
        </p:spPr>
        <p:txBody>
          <a:bodyPr lIns="82124" tIns="41061" rIns="82124" bIns="41061" anchor="ctr">
            <a:spAutoFit/>
          </a:bodyPr>
          <a:lstStyle/>
          <a:p>
            <a:endParaRPr lang="en-AU"/>
          </a:p>
        </p:txBody>
      </p:sp>
      <p:sp>
        <p:nvSpPr>
          <p:cNvPr id="273443" name="Rectangle 35"/>
          <p:cNvSpPr>
            <a:spLocks noChangeArrowheads="1"/>
          </p:cNvSpPr>
          <p:nvPr/>
        </p:nvSpPr>
        <p:spPr bwMode="auto">
          <a:xfrm>
            <a:off x="838200" y="2133600"/>
            <a:ext cx="6629400" cy="1600200"/>
          </a:xfrm>
          <a:prstGeom prst="rect">
            <a:avLst/>
          </a:prstGeom>
          <a:solidFill>
            <a:srgbClr val="FFFF99"/>
          </a:solidFill>
          <a:ln w="9525" algn="ctr">
            <a:noFill/>
            <a:miter lim="800000"/>
            <a:headEnd/>
            <a:tailEnd/>
          </a:ln>
          <a:effectLst/>
        </p:spPr>
        <p:txBody>
          <a:bodyPr wrap="none" lIns="82124" tIns="41061" rIns="82124" bIns="41061" anchor="ctr">
            <a:spAutoFit/>
          </a:bodyPr>
          <a:lstStyle/>
          <a:p>
            <a:endParaRPr lang="en-AU"/>
          </a:p>
        </p:txBody>
      </p:sp>
      <p:sp>
        <p:nvSpPr>
          <p:cNvPr id="273419" name="Arc 11"/>
          <p:cNvSpPr>
            <a:spLocks/>
          </p:cNvSpPr>
          <p:nvPr/>
        </p:nvSpPr>
        <p:spPr bwMode="auto">
          <a:xfrm flipV="1">
            <a:off x="838200" y="3733800"/>
            <a:ext cx="2133600" cy="23622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FFFF99"/>
          </a:solidFill>
          <a:ln w="25400">
            <a:solidFill>
              <a:srgbClr val="FF0000"/>
            </a:solidFill>
            <a:round/>
            <a:headEnd/>
            <a:tailEnd/>
          </a:ln>
          <a:effectLst/>
        </p:spPr>
        <p:txBody>
          <a:bodyPr wrap="none" lIns="82124" tIns="41061" rIns="82124" bIns="41061" anchor="ctr">
            <a:spAutoFit/>
          </a:bodyPr>
          <a:lstStyle/>
          <a:p>
            <a:endParaRPr lang="en-AU"/>
          </a:p>
        </p:txBody>
      </p:sp>
      <p:sp>
        <p:nvSpPr>
          <p:cNvPr id="273428" name="Line 20"/>
          <p:cNvSpPr>
            <a:spLocks noChangeShapeType="1"/>
          </p:cNvSpPr>
          <p:nvPr/>
        </p:nvSpPr>
        <p:spPr bwMode="auto">
          <a:xfrm>
            <a:off x="4267200" y="2133600"/>
            <a:ext cx="0" cy="3962400"/>
          </a:xfrm>
          <a:prstGeom prst="line">
            <a:avLst/>
          </a:prstGeom>
          <a:noFill/>
          <a:ln w="25400">
            <a:solidFill>
              <a:schemeClr val="tx1"/>
            </a:solidFill>
            <a:prstDash val="dash"/>
            <a:round/>
            <a:headEnd/>
            <a:tailEnd/>
          </a:ln>
          <a:effectLst/>
        </p:spPr>
        <p:txBody>
          <a:bodyPr lIns="82124" tIns="41061" rIns="82124" bIns="41061" anchor="ctr">
            <a:spAutoFit/>
          </a:bodyPr>
          <a:lstStyle/>
          <a:p>
            <a:endParaRPr lang="en-AU"/>
          </a:p>
        </p:txBody>
      </p:sp>
      <p:sp>
        <p:nvSpPr>
          <p:cNvPr id="273410" name="Rectangle 2"/>
          <p:cNvSpPr>
            <a:spLocks noGrp="1" noChangeArrowheads="1"/>
          </p:cNvSpPr>
          <p:nvPr>
            <p:ph type="title"/>
          </p:nvPr>
        </p:nvSpPr>
        <p:spPr>
          <a:xfrm>
            <a:off x="762000" y="228600"/>
            <a:ext cx="8145463" cy="838200"/>
          </a:xfrm>
        </p:spPr>
        <p:txBody>
          <a:bodyPr/>
          <a:lstStyle/>
          <a:p>
            <a:r>
              <a:rPr lang="en-GB" i="1"/>
              <a:t>Saratoga vs</a:t>
            </a:r>
            <a:r>
              <a:rPr lang="en-GB"/>
              <a:t> TCP – a single flow</a:t>
            </a:r>
          </a:p>
        </p:txBody>
      </p:sp>
      <p:sp>
        <p:nvSpPr>
          <p:cNvPr id="273412" name="Line 4"/>
          <p:cNvSpPr>
            <a:spLocks noChangeShapeType="1"/>
          </p:cNvSpPr>
          <p:nvPr/>
        </p:nvSpPr>
        <p:spPr bwMode="auto">
          <a:xfrm flipV="1">
            <a:off x="838200" y="1524000"/>
            <a:ext cx="0" cy="4572000"/>
          </a:xfrm>
          <a:prstGeom prst="line">
            <a:avLst/>
          </a:prstGeom>
          <a:noFill/>
          <a:ln w="9525">
            <a:solidFill>
              <a:schemeClr val="tx1"/>
            </a:solidFill>
            <a:round/>
            <a:headEnd/>
            <a:tailEnd type="triangle" w="med" len="med"/>
          </a:ln>
          <a:effectLst/>
        </p:spPr>
        <p:txBody>
          <a:bodyPr wrap="none" lIns="82124" tIns="41061" rIns="82124" bIns="41061" anchor="ctr">
            <a:spAutoFit/>
          </a:bodyPr>
          <a:lstStyle/>
          <a:p>
            <a:endParaRPr lang="en-AU"/>
          </a:p>
        </p:txBody>
      </p:sp>
      <p:sp>
        <p:nvSpPr>
          <p:cNvPr id="273413" name="Line 5"/>
          <p:cNvSpPr>
            <a:spLocks noChangeShapeType="1"/>
          </p:cNvSpPr>
          <p:nvPr/>
        </p:nvSpPr>
        <p:spPr bwMode="auto">
          <a:xfrm>
            <a:off x="838200" y="6096000"/>
            <a:ext cx="7848600" cy="0"/>
          </a:xfrm>
          <a:prstGeom prst="line">
            <a:avLst/>
          </a:prstGeom>
          <a:noFill/>
          <a:ln w="9525">
            <a:solidFill>
              <a:schemeClr val="tx1"/>
            </a:solidFill>
            <a:round/>
            <a:headEnd/>
            <a:tailEnd type="triangle" w="med" len="med"/>
          </a:ln>
          <a:effectLst/>
        </p:spPr>
        <p:txBody>
          <a:bodyPr wrap="none" lIns="82124" tIns="41061" rIns="82124" bIns="41061" anchor="ctr">
            <a:spAutoFit/>
          </a:bodyPr>
          <a:lstStyle/>
          <a:p>
            <a:endParaRPr lang="en-AU"/>
          </a:p>
        </p:txBody>
      </p:sp>
      <p:sp>
        <p:nvSpPr>
          <p:cNvPr id="273414" name="Text Box 6"/>
          <p:cNvSpPr txBox="1">
            <a:spLocks noChangeArrowheads="1"/>
          </p:cNvSpPr>
          <p:nvPr/>
        </p:nvSpPr>
        <p:spPr bwMode="auto">
          <a:xfrm>
            <a:off x="7626350" y="6170613"/>
            <a:ext cx="909638" cy="411162"/>
          </a:xfrm>
          <a:prstGeom prst="rect">
            <a:avLst/>
          </a:prstGeom>
          <a:noFill/>
          <a:ln w="9525" algn="ctr">
            <a:noFill/>
            <a:miter lim="800000"/>
            <a:headEnd/>
            <a:tailEnd/>
          </a:ln>
          <a:effectLst/>
        </p:spPr>
        <p:txBody>
          <a:bodyPr wrap="none" lIns="82124" tIns="41061" rIns="82124" bIns="41061">
            <a:spAutoFit/>
          </a:bodyPr>
          <a:lstStyle/>
          <a:p>
            <a:pPr defTabSz="814388"/>
            <a:r>
              <a:rPr lang="en-GB" i="0"/>
              <a:t>time</a:t>
            </a:r>
            <a:r>
              <a:rPr lang="en-GB"/>
              <a:t> t</a:t>
            </a:r>
          </a:p>
        </p:txBody>
      </p:sp>
      <p:sp>
        <p:nvSpPr>
          <p:cNvPr id="273415" name="Text Box 7"/>
          <p:cNvSpPr txBox="1">
            <a:spLocks noChangeArrowheads="1"/>
          </p:cNvSpPr>
          <p:nvPr/>
        </p:nvSpPr>
        <p:spPr bwMode="auto">
          <a:xfrm rot="16200000">
            <a:off x="-885031" y="2104231"/>
            <a:ext cx="2638425" cy="411163"/>
          </a:xfrm>
          <a:prstGeom prst="rect">
            <a:avLst/>
          </a:prstGeom>
          <a:noFill/>
          <a:ln w="9525" algn="ctr">
            <a:noFill/>
            <a:miter lim="800000"/>
            <a:headEnd/>
            <a:tailEnd/>
          </a:ln>
          <a:effectLst/>
        </p:spPr>
        <p:txBody>
          <a:bodyPr wrap="none" lIns="82124" tIns="41061" rIns="82124" bIns="41061">
            <a:spAutoFit/>
          </a:bodyPr>
          <a:lstStyle/>
          <a:p>
            <a:pPr defTabSz="814388"/>
            <a:r>
              <a:rPr lang="en-GB" i="0"/>
              <a:t>transfer rate</a:t>
            </a:r>
            <a:r>
              <a:rPr lang="en-GB"/>
              <a:t> Mbps</a:t>
            </a:r>
          </a:p>
        </p:txBody>
      </p:sp>
      <p:sp>
        <p:nvSpPr>
          <p:cNvPr id="273416" name="Line 8"/>
          <p:cNvSpPr>
            <a:spLocks noChangeShapeType="1"/>
          </p:cNvSpPr>
          <p:nvPr/>
        </p:nvSpPr>
        <p:spPr bwMode="auto">
          <a:xfrm>
            <a:off x="838200" y="1905000"/>
            <a:ext cx="6705600" cy="0"/>
          </a:xfrm>
          <a:prstGeom prst="line">
            <a:avLst/>
          </a:prstGeom>
          <a:noFill/>
          <a:ln w="28575">
            <a:solidFill>
              <a:schemeClr val="tx1"/>
            </a:solidFill>
            <a:round/>
            <a:headEnd/>
            <a:tailEnd/>
          </a:ln>
          <a:effectLst/>
        </p:spPr>
        <p:txBody>
          <a:bodyPr lIns="82124" tIns="41061" rIns="82124" bIns="41061" anchor="ctr">
            <a:spAutoFit/>
          </a:bodyPr>
          <a:lstStyle/>
          <a:p>
            <a:endParaRPr lang="en-AU"/>
          </a:p>
        </p:txBody>
      </p:sp>
      <p:sp>
        <p:nvSpPr>
          <p:cNvPr id="273417" name="Line 9"/>
          <p:cNvSpPr>
            <a:spLocks noChangeShapeType="1"/>
          </p:cNvSpPr>
          <p:nvPr/>
        </p:nvSpPr>
        <p:spPr bwMode="auto">
          <a:xfrm>
            <a:off x="838200" y="2133600"/>
            <a:ext cx="3429000" cy="0"/>
          </a:xfrm>
          <a:prstGeom prst="line">
            <a:avLst/>
          </a:prstGeom>
          <a:noFill/>
          <a:ln w="25400">
            <a:solidFill>
              <a:schemeClr val="tx2"/>
            </a:solidFill>
            <a:round/>
            <a:headEnd/>
            <a:tailEnd/>
          </a:ln>
          <a:effectLst/>
        </p:spPr>
        <p:txBody>
          <a:bodyPr lIns="82124" tIns="41061" rIns="82124" bIns="41061" anchor="ctr">
            <a:spAutoFit/>
          </a:bodyPr>
          <a:lstStyle/>
          <a:p>
            <a:endParaRPr lang="en-AU"/>
          </a:p>
        </p:txBody>
      </p:sp>
      <p:sp>
        <p:nvSpPr>
          <p:cNvPr id="273423" name="Line 15"/>
          <p:cNvSpPr>
            <a:spLocks noChangeShapeType="1"/>
          </p:cNvSpPr>
          <p:nvPr/>
        </p:nvSpPr>
        <p:spPr bwMode="auto">
          <a:xfrm flipV="1">
            <a:off x="4267200" y="3733800"/>
            <a:ext cx="3200400" cy="990600"/>
          </a:xfrm>
          <a:prstGeom prst="line">
            <a:avLst/>
          </a:prstGeom>
          <a:noFill/>
          <a:ln w="25400">
            <a:solidFill>
              <a:srgbClr val="FF0000"/>
            </a:solidFill>
            <a:round/>
            <a:headEnd/>
            <a:tailEnd/>
          </a:ln>
          <a:effectLst/>
        </p:spPr>
        <p:txBody>
          <a:bodyPr lIns="82124" tIns="41061" rIns="82124" bIns="41061" anchor="ctr">
            <a:spAutoFit/>
          </a:bodyPr>
          <a:lstStyle/>
          <a:p>
            <a:endParaRPr lang="en-AU"/>
          </a:p>
        </p:txBody>
      </p:sp>
      <p:sp>
        <p:nvSpPr>
          <p:cNvPr id="273424" name="Line 16"/>
          <p:cNvSpPr>
            <a:spLocks noChangeShapeType="1"/>
          </p:cNvSpPr>
          <p:nvPr/>
        </p:nvSpPr>
        <p:spPr bwMode="auto">
          <a:xfrm>
            <a:off x="4343400" y="2133600"/>
            <a:ext cx="3200400" cy="0"/>
          </a:xfrm>
          <a:prstGeom prst="line">
            <a:avLst/>
          </a:prstGeom>
          <a:noFill/>
          <a:ln w="25400">
            <a:solidFill>
              <a:schemeClr val="tx2"/>
            </a:solidFill>
            <a:round/>
            <a:headEnd/>
            <a:tailEnd/>
          </a:ln>
          <a:effectLst/>
        </p:spPr>
        <p:txBody>
          <a:bodyPr lIns="82124" tIns="41061" rIns="82124" bIns="41061" anchor="ctr">
            <a:spAutoFit/>
          </a:bodyPr>
          <a:lstStyle/>
          <a:p>
            <a:endParaRPr lang="en-AU"/>
          </a:p>
        </p:txBody>
      </p:sp>
      <p:sp>
        <p:nvSpPr>
          <p:cNvPr id="273425" name="Line 17"/>
          <p:cNvSpPr>
            <a:spLocks noChangeShapeType="1"/>
          </p:cNvSpPr>
          <p:nvPr/>
        </p:nvSpPr>
        <p:spPr bwMode="auto">
          <a:xfrm>
            <a:off x="4267200" y="2133600"/>
            <a:ext cx="0" cy="76200"/>
          </a:xfrm>
          <a:prstGeom prst="line">
            <a:avLst/>
          </a:prstGeom>
          <a:noFill/>
          <a:ln w="9525">
            <a:solidFill>
              <a:schemeClr val="tx2"/>
            </a:solidFill>
            <a:round/>
            <a:headEnd/>
            <a:tailEnd/>
          </a:ln>
          <a:effectLst/>
        </p:spPr>
        <p:txBody>
          <a:bodyPr lIns="82124" tIns="41061" rIns="82124" bIns="41061" anchor="ctr">
            <a:spAutoFit/>
          </a:bodyPr>
          <a:lstStyle/>
          <a:p>
            <a:endParaRPr lang="en-AU"/>
          </a:p>
        </p:txBody>
      </p:sp>
      <p:sp>
        <p:nvSpPr>
          <p:cNvPr id="273426" name="Line 18"/>
          <p:cNvSpPr>
            <a:spLocks noChangeShapeType="1"/>
          </p:cNvSpPr>
          <p:nvPr/>
        </p:nvSpPr>
        <p:spPr bwMode="auto">
          <a:xfrm>
            <a:off x="4343400" y="2133600"/>
            <a:ext cx="0" cy="76200"/>
          </a:xfrm>
          <a:prstGeom prst="line">
            <a:avLst/>
          </a:prstGeom>
          <a:noFill/>
          <a:ln w="25400">
            <a:solidFill>
              <a:schemeClr val="tx2"/>
            </a:solidFill>
            <a:round/>
            <a:headEnd/>
            <a:tailEnd/>
          </a:ln>
          <a:effectLst/>
        </p:spPr>
        <p:txBody>
          <a:bodyPr wrap="none" lIns="82124" tIns="41061" rIns="82124" bIns="41061" anchor="ctr">
            <a:spAutoFit/>
          </a:bodyPr>
          <a:lstStyle/>
          <a:p>
            <a:endParaRPr lang="en-AU"/>
          </a:p>
        </p:txBody>
      </p:sp>
      <p:sp>
        <p:nvSpPr>
          <p:cNvPr id="273427" name="Line 19"/>
          <p:cNvSpPr>
            <a:spLocks noChangeShapeType="1"/>
          </p:cNvSpPr>
          <p:nvPr/>
        </p:nvSpPr>
        <p:spPr bwMode="auto">
          <a:xfrm>
            <a:off x="4267200" y="2209800"/>
            <a:ext cx="76200" cy="0"/>
          </a:xfrm>
          <a:prstGeom prst="line">
            <a:avLst/>
          </a:prstGeom>
          <a:noFill/>
          <a:ln w="25400">
            <a:solidFill>
              <a:schemeClr val="tx2"/>
            </a:solidFill>
            <a:round/>
            <a:headEnd/>
            <a:tailEnd/>
          </a:ln>
          <a:effectLst/>
        </p:spPr>
        <p:txBody>
          <a:bodyPr wrap="none" lIns="82124" tIns="41061" rIns="82124" bIns="41061" anchor="ctr">
            <a:spAutoFit/>
          </a:bodyPr>
          <a:lstStyle/>
          <a:p>
            <a:endParaRPr lang="en-AU"/>
          </a:p>
        </p:txBody>
      </p:sp>
      <p:sp>
        <p:nvSpPr>
          <p:cNvPr id="273430" name="Text Box 22"/>
          <p:cNvSpPr txBox="1">
            <a:spLocks noChangeArrowheads="1"/>
          </p:cNvSpPr>
          <p:nvPr/>
        </p:nvSpPr>
        <p:spPr bwMode="auto">
          <a:xfrm>
            <a:off x="4343400" y="2286000"/>
            <a:ext cx="2749550" cy="523875"/>
          </a:xfrm>
          <a:prstGeom prst="rect">
            <a:avLst/>
          </a:prstGeom>
          <a:noFill/>
          <a:ln w="9525" algn="ctr">
            <a:noFill/>
            <a:miter lim="800000"/>
            <a:headEnd/>
            <a:tailEnd/>
          </a:ln>
          <a:effectLst/>
        </p:spPr>
        <p:txBody>
          <a:bodyPr wrap="none" lIns="82124" tIns="41061" rIns="82124" bIns="41061">
            <a:spAutoFit/>
          </a:bodyPr>
          <a:lstStyle/>
          <a:p>
            <a:pPr algn="l" defTabSz="814388"/>
            <a:r>
              <a:rPr lang="en-GB" sz="1600" b="1" i="0"/>
              <a:t>channel errors leads to</a:t>
            </a:r>
          </a:p>
          <a:p>
            <a:pPr algn="l" defTabSz="814388"/>
            <a:r>
              <a:rPr lang="en-GB" sz="1600" b="1" i="0"/>
              <a:t>packet losses and resends</a:t>
            </a:r>
          </a:p>
        </p:txBody>
      </p:sp>
      <p:sp>
        <p:nvSpPr>
          <p:cNvPr id="273431" name="Text Box 23"/>
          <p:cNvSpPr txBox="1">
            <a:spLocks noChangeArrowheads="1"/>
          </p:cNvSpPr>
          <p:nvPr/>
        </p:nvSpPr>
        <p:spPr bwMode="auto">
          <a:xfrm>
            <a:off x="914400" y="4648200"/>
            <a:ext cx="1589088" cy="523875"/>
          </a:xfrm>
          <a:prstGeom prst="rect">
            <a:avLst/>
          </a:prstGeom>
          <a:noFill/>
          <a:ln w="9525" algn="ctr">
            <a:noFill/>
            <a:miter lim="800000"/>
            <a:headEnd/>
            <a:tailEnd/>
          </a:ln>
          <a:effectLst/>
        </p:spPr>
        <p:txBody>
          <a:bodyPr wrap="none" lIns="82124" tIns="41061" rIns="82124" bIns="41061">
            <a:spAutoFit/>
          </a:bodyPr>
          <a:lstStyle/>
          <a:p>
            <a:pPr defTabSz="814388"/>
            <a:r>
              <a:rPr lang="en-GB" sz="1600"/>
              <a:t>TCP</a:t>
            </a:r>
          </a:p>
          <a:p>
            <a:pPr defTabSz="814388"/>
            <a:r>
              <a:rPr lang="en-GB" sz="1600"/>
              <a:t>slow start mode</a:t>
            </a:r>
          </a:p>
        </p:txBody>
      </p:sp>
      <p:sp>
        <p:nvSpPr>
          <p:cNvPr id="273432" name="Text Box 24"/>
          <p:cNvSpPr txBox="1">
            <a:spLocks noChangeArrowheads="1"/>
          </p:cNvSpPr>
          <p:nvPr/>
        </p:nvSpPr>
        <p:spPr bwMode="auto">
          <a:xfrm>
            <a:off x="2338388" y="2895600"/>
            <a:ext cx="1654175" cy="523875"/>
          </a:xfrm>
          <a:prstGeom prst="rect">
            <a:avLst/>
          </a:prstGeom>
          <a:noFill/>
          <a:ln w="9525" algn="ctr">
            <a:noFill/>
            <a:miter lim="800000"/>
            <a:headEnd/>
            <a:tailEnd/>
          </a:ln>
          <a:effectLst/>
        </p:spPr>
        <p:txBody>
          <a:bodyPr wrap="none" lIns="82124" tIns="41061" rIns="82124" bIns="41061">
            <a:spAutoFit/>
          </a:bodyPr>
          <a:lstStyle/>
          <a:p>
            <a:pPr defTabSz="814388"/>
            <a:r>
              <a:rPr lang="en-GB" sz="1600"/>
              <a:t>TCP congestion</a:t>
            </a:r>
          </a:p>
          <a:p>
            <a:pPr defTabSz="814388"/>
            <a:r>
              <a:rPr lang="en-GB" sz="1600"/>
              <a:t>avoidance mode</a:t>
            </a:r>
          </a:p>
        </p:txBody>
      </p:sp>
      <p:sp>
        <p:nvSpPr>
          <p:cNvPr id="273434" name="Text Box 26"/>
          <p:cNvSpPr txBox="1">
            <a:spLocks noChangeArrowheads="1"/>
          </p:cNvSpPr>
          <p:nvPr/>
        </p:nvSpPr>
        <p:spPr bwMode="auto">
          <a:xfrm>
            <a:off x="4343400" y="4800600"/>
            <a:ext cx="1792288" cy="523875"/>
          </a:xfrm>
          <a:prstGeom prst="rect">
            <a:avLst/>
          </a:prstGeom>
          <a:noFill/>
          <a:ln w="9525" algn="ctr">
            <a:noFill/>
            <a:miter lim="800000"/>
            <a:headEnd/>
            <a:tailEnd/>
          </a:ln>
          <a:effectLst/>
        </p:spPr>
        <p:txBody>
          <a:bodyPr wrap="none" lIns="82124" tIns="41061" rIns="82124" bIns="41061">
            <a:spAutoFit/>
          </a:bodyPr>
          <a:lstStyle/>
          <a:p>
            <a:pPr defTabSz="814388"/>
            <a:r>
              <a:rPr lang="en-GB" sz="1600"/>
              <a:t>TCP fast recovery</a:t>
            </a:r>
          </a:p>
          <a:p>
            <a:pPr defTabSz="814388"/>
            <a:r>
              <a:rPr lang="en-GB" sz="1600"/>
              <a:t>halves its rate</a:t>
            </a:r>
          </a:p>
        </p:txBody>
      </p:sp>
      <p:sp>
        <p:nvSpPr>
          <p:cNvPr id="273436" name="Text Box 28"/>
          <p:cNvSpPr txBox="1">
            <a:spLocks noChangeArrowheads="1"/>
          </p:cNvSpPr>
          <p:nvPr/>
        </p:nvSpPr>
        <p:spPr bwMode="auto">
          <a:xfrm>
            <a:off x="7543800" y="1981200"/>
            <a:ext cx="1403350" cy="411163"/>
          </a:xfrm>
          <a:prstGeom prst="rect">
            <a:avLst/>
          </a:prstGeom>
          <a:noFill/>
          <a:ln w="9525" algn="ctr">
            <a:noFill/>
            <a:miter lim="800000"/>
            <a:headEnd/>
            <a:tailEnd/>
          </a:ln>
          <a:effectLst/>
        </p:spPr>
        <p:txBody>
          <a:bodyPr wrap="none" lIns="82124" tIns="41061" rIns="82124" bIns="41061">
            <a:spAutoFit/>
          </a:bodyPr>
          <a:lstStyle/>
          <a:p>
            <a:pPr defTabSz="814388"/>
            <a:r>
              <a:rPr lang="en-GB">
                <a:solidFill>
                  <a:schemeClr val="tx2"/>
                </a:solidFill>
              </a:rPr>
              <a:t>Saratoga</a:t>
            </a:r>
          </a:p>
        </p:txBody>
      </p:sp>
      <p:sp>
        <p:nvSpPr>
          <p:cNvPr id="273437" name="Text Box 29"/>
          <p:cNvSpPr txBox="1">
            <a:spLocks noChangeArrowheads="1"/>
          </p:cNvSpPr>
          <p:nvPr/>
        </p:nvSpPr>
        <p:spPr bwMode="auto">
          <a:xfrm>
            <a:off x="7620000" y="3429000"/>
            <a:ext cx="774700" cy="411163"/>
          </a:xfrm>
          <a:prstGeom prst="rect">
            <a:avLst/>
          </a:prstGeom>
          <a:noFill/>
          <a:ln w="9525" algn="ctr">
            <a:noFill/>
            <a:miter lim="800000"/>
            <a:headEnd/>
            <a:tailEnd/>
          </a:ln>
          <a:effectLst/>
        </p:spPr>
        <p:txBody>
          <a:bodyPr wrap="none" lIns="82124" tIns="41061" rIns="82124" bIns="41061">
            <a:spAutoFit/>
          </a:bodyPr>
          <a:lstStyle/>
          <a:p>
            <a:pPr defTabSz="814388"/>
            <a:r>
              <a:rPr lang="en-GB" i="0">
                <a:solidFill>
                  <a:schemeClr val="accent2"/>
                </a:solidFill>
              </a:rPr>
              <a:t>TCP</a:t>
            </a:r>
          </a:p>
        </p:txBody>
      </p:sp>
      <p:sp>
        <p:nvSpPr>
          <p:cNvPr id="273439" name="Text Box 31"/>
          <p:cNvSpPr txBox="1">
            <a:spLocks noChangeArrowheads="1"/>
          </p:cNvSpPr>
          <p:nvPr/>
        </p:nvSpPr>
        <p:spPr bwMode="auto">
          <a:xfrm>
            <a:off x="4343400" y="3276600"/>
            <a:ext cx="2895600" cy="744538"/>
          </a:xfrm>
          <a:prstGeom prst="rect">
            <a:avLst/>
          </a:prstGeom>
          <a:noFill/>
          <a:ln w="9525" algn="ctr">
            <a:noFill/>
            <a:miter lim="800000"/>
            <a:headEnd/>
            <a:tailEnd/>
          </a:ln>
          <a:effectLst/>
        </p:spPr>
        <p:txBody>
          <a:bodyPr lIns="82124" tIns="41061" rIns="82124" bIns="41061">
            <a:spAutoFit/>
          </a:bodyPr>
          <a:lstStyle/>
          <a:p>
            <a:pPr algn="l" defTabSz="814388"/>
            <a:r>
              <a:rPr lang="en-GB" sz="1600" i="0"/>
              <a:t>TCP presumes that any loss indicates congestion and slows its rate</a:t>
            </a:r>
          </a:p>
        </p:txBody>
      </p:sp>
      <p:sp>
        <p:nvSpPr>
          <p:cNvPr id="273440" name="Text Box 32"/>
          <p:cNvSpPr txBox="1">
            <a:spLocks noChangeArrowheads="1"/>
          </p:cNvSpPr>
          <p:nvPr/>
        </p:nvSpPr>
        <p:spPr bwMode="auto">
          <a:xfrm>
            <a:off x="6400800" y="1905000"/>
            <a:ext cx="1181100" cy="219075"/>
          </a:xfrm>
          <a:prstGeom prst="rect">
            <a:avLst/>
          </a:prstGeom>
          <a:noFill/>
          <a:ln w="9525" algn="ctr">
            <a:noFill/>
            <a:miter lim="800000"/>
            <a:headEnd/>
            <a:tailEnd/>
          </a:ln>
          <a:effectLst/>
        </p:spPr>
        <p:txBody>
          <a:bodyPr wrap="none" lIns="82124" tIns="41061" rIns="82124" bIns="41061">
            <a:spAutoFit/>
          </a:bodyPr>
          <a:lstStyle/>
          <a:p>
            <a:pPr defTabSz="814388"/>
            <a:r>
              <a:rPr lang="en-GB" sz="1000" i="0"/>
              <a:t>header overheads</a:t>
            </a:r>
          </a:p>
        </p:txBody>
      </p:sp>
      <p:sp>
        <p:nvSpPr>
          <p:cNvPr id="273441" name="Text Box 33"/>
          <p:cNvSpPr txBox="1">
            <a:spLocks noChangeArrowheads="1"/>
          </p:cNvSpPr>
          <p:nvPr/>
        </p:nvSpPr>
        <p:spPr bwMode="auto">
          <a:xfrm>
            <a:off x="7570788" y="1600200"/>
            <a:ext cx="1333500" cy="411163"/>
          </a:xfrm>
          <a:prstGeom prst="rect">
            <a:avLst/>
          </a:prstGeom>
          <a:noFill/>
          <a:ln w="9525" algn="ctr">
            <a:noFill/>
            <a:miter lim="800000"/>
            <a:headEnd/>
            <a:tailEnd/>
          </a:ln>
          <a:effectLst/>
        </p:spPr>
        <p:txBody>
          <a:bodyPr wrap="none" lIns="82124" tIns="41061" rIns="82124" bIns="41061">
            <a:spAutoFit/>
          </a:bodyPr>
          <a:lstStyle/>
          <a:p>
            <a:pPr defTabSz="814388"/>
            <a:r>
              <a:rPr lang="en-GB" b="1" i="0"/>
              <a:t>link rate</a:t>
            </a:r>
          </a:p>
        </p:txBody>
      </p:sp>
      <p:sp>
        <p:nvSpPr>
          <p:cNvPr id="273444" name="AutoShape 36"/>
          <p:cNvSpPr>
            <a:spLocks noChangeArrowheads="1"/>
          </p:cNvSpPr>
          <p:nvPr/>
        </p:nvSpPr>
        <p:spPr bwMode="auto">
          <a:xfrm flipH="1">
            <a:off x="2971800" y="3276600"/>
            <a:ext cx="1295400" cy="457200"/>
          </a:xfrm>
          <a:prstGeom prst="rtTriangle">
            <a:avLst/>
          </a:prstGeom>
          <a:solidFill>
            <a:schemeClr val="bg1"/>
          </a:solidFill>
          <a:ln w="9525" algn="ctr">
            <a:noFill/>
            <a:miter lim="800000"/>
            <a:headEnd/>
            <a:tailEnd/>
          </a:ln>
          <a:effectLst/>
        </p:spPr>
        <p:txBody>
          <a:bodyPr lIns="82124" tIns="41061" rIns="82124" bIns="41061" anchor="ctr">
            <a:spAutoFit/>
          </a:bodyPr>
          <a:lstStyle/>
          <a:p>
            <a:endParaRPr lang="en-AU"/>
          </a:p>
        </p:txBody>
      </p:sp>
      <p:sp>
        <p:nvSpPr>
          <p:cNvPr id="273421" name="Line 13"/>
          <p:cNvSpPr>
            <a:spLocks noChangeShapeType="1"/>
          </p:cNvSpPr>
          <p:nvPr/>
        </p:nvSpPr>
        <p:spPr bwMode="auto">
          <a:xfrm>
            <a:off x="4267200" y="3276600"/>
            <a:ext cx="0" cy="1447800"/>
          </a:xfrm>
          <a:prstGeom prst="line">
            <a:avLst/>
          </a:prstGeom>
          <a:noFill/>
          <a:ln w="25400">
            <a:solidFill>
              <a:srgbClr val="FF0000"/>
            </a:solidFill>
            <a:round/>
            <a:headEnd/>
            <a:tailEnd/>
          </a:ln>
          <a:effectLst/>
        </p:spPr>
        <p:txBody>
          <a:bodyPr lIns="82124" tIns="41061" rIns="82124" bIns="41061" anchor="ctr">
            <a:spAutoFit/>
          </a:bodyPr>
          <a:lstStyle/>
          <a:p>
            <a:endParaRPr lang="en-AU"/>
          </a:p>
        </p:txBody>
      </p:sp>
      <p:sp>
        <p:nvSpPr>
          <p:cNvPr id="273420" name="Line 12"/>
          <p:cNvSpPr>
            <a:spLocks noChangeShapeType="1"/>
          </p:cNvSpPr>
          <p:nvPr/>
        </p:nvSpPr>
        <p:spPr bwMode="auto">
          <a:xfrm flipV="1">
            <a:off x="2971800" y="3276600"/>
            <a:ext cx="1295400" cy="457200"/>
          </a:xfrm>
          <a:prstGeom prst="line">
            <a:avLst/>
          </a:prstGeom>
          <a:noFill/>
          <a:ln w="25400">
            <a:solidFill>
              <a:srgbClr val="FF0000"/>
            </a:solidFill>
            <a:round/>
            <a:headEnd/>
            <a:tailEnd/>
          </a:ln>
          <a:effectLst/>
        </p:spPr>
        <p:txBody>
          <a:bodyPr wrap="none" lIns="82124" tIns="41061" rIns="82124" bIns="41061" anchor="ctr">
            <a:spAutoFit/>
          </a:bodyPr>
          <a:lstStyle/>
          <a:p>
            <a:endParaRPr lang="en-AU"/>
          </a:p>
        </p:txBody>
      </p:sp>
      <p:sp>
        <p:nvSpPr>
          <p:cNvPr id="273446" name="Rectangle 38"/>
          <p:cNvSpPr>
            <a:spLocks noChangeArrowheads="1"/>
          </p:cNvSpPr>
          <p:nvPr/>
        </p:nvSpPr>
        <p:spPr bwMode="auto">
          <a:xfrm>
            <a:off x="7315200" y="5257800"/>
            <a:ext cx="1563688" cy="523875"/>
          </a:xfrm>
          <a:prstGeom prst="rect">
            <a:avLst/>
          </a:prstGeom>
          <a:solidFill>
            <a:srgbClr val="FFFF99"/>
          </a:solidFill>
          <a:ln w="9525" algn="ctr">
            <a:noFill/>
            <a:miter lim="800000"/>
            <a:headEnd/>
            <a:tailEnd/>
          </a:ln>
          <a:effectLst/>
        </p:spPr>
        <p:txBody>
          <a:bodyPr wrap="none" lIns="82124" tIns="41061" rIns="82124" bIns="41061" anchor="ctr">
            <a:spAutoFit/>
          </a:bodyPr>
          <a:lstStyle/>
          <a:p>
            <a:pPr defTabSz="814388"/>
            <a:r>
              <a:rPr lang="en-GB" sz="1600" i="0"/>
              <a:t>link capacity</a:t>
            </a:r>
          </a:p>
          <a:p>
            <a:pPr defTabSz="814388"/>
            <a:r>
              <a:rPr lang="en-GB" sz="1600" i="0"/>
              <a:t>unused by TCP</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i="1" dirty="0" smtClean="0"/>
              <a:t>Saratoga  </a:t>
            </a:r>
            <a:r>
              <a:rPr lang="en-AU" dirty="0" smtClean="0"/>
              <a:t>is a transfer</a:t>
            </a:r>
            <a:r>
              <a:rPr lang="en-AU" i="1" dirty="0" smtClean="0"/>
              <a:t> </a:t>
            </a:r>
            <a:r>
              <a:rPr lang="en-AU" dirty="0" smtClean="0"/>
              <a:t>protocol that is...</a:t>
            </a:r>
            <a:endParaRPr lang="en-AU" dirty="0"/>
          </a:p>
        </p:txBody>
      </p:sp>
      <p:sp>
        <p:nvSpPr>
          <p:cNvPr id="3" name="Content Placeholder 2"/>
          <p:cNvSpPr>
            <a:spLocks noGrp="1"/>
          </p:cNvSpPr>
          <p:nvPr>
            <p:ph idx="1"/>
          </p:nvPr>
        </p:nvSpPr>
        <p:spPr>
          <a:xfrm>
            <a:off x="609600" y="1295400"/>
            <a:ext cx="8305800" cy="5334000"/>
          </a:xfrm>
        </p:spPr>
        <p:txBody>
          <a:bodyPr/>
          <a:lstStyle/>
          <a:p>
            <a:r>
              <a:rPr lang="en-AU" b="1" i="1" dirty="0" smtClean="0">
                <a:latin typeface="Arial" pitchFamily="34" charset="0"/>
                <a:cs typeface="Arial" pitchFamily="34" charset="0"/>
              </a:rPr>
              <a:t>scalable</a:t>
            </a:r>
          </a:p>
          <a:p>
            <a:pPr lvl="1"/>
            <a:r>
              <a:rPr lang="en-AU" dirty="0" smtClean="0">
                <a:latin typeface="Arial" pitchFamily="34" charset="0"/>
                <a:cs typeface="Arial" pitchFamily="34" charset="0"/>
              </a:rPr>
              <a:t>Can transfer kilobytes, megabytes, gigabytes, </a:t>
            </a:r>
            <a:r>
              <a:rPr lang="en-AU" dirty="0" err="1" smtClean="0">
                <a:latin typeface="Arial" pitchFamily="34" charset="0"/>
                <a:cs typeface="Arial" pitchFamily="34" charset="0"/>
              </a:rPr>
              <a:t>petabytes</a:t>
            </a:r>
            <a:r>
              <a:rPr lang="en-AU" dirty="0" smtClean="0">
                <a:latin typeface="Arial" pitchFamily="34" charset="0"/>
                <a:cs typeface="Arial" pitchFamily="34" charset="0"/>
              </a:rPr>
              <a:t>, </a:t>
            </a:r>
            <a:r>
              <a:rPr lang="en-AU" dirty="0" err="1" smtClean="0">
                <a:latin typeface="Arial" pitchFamily="34" charset="0"/>
                <a:cs typeface="Arial" pitchFamily="34" charset="0"/>
              </a:rPr>
              <a:t>exabytes</a:t>
            </a:r>
            <a:r>
              <a:rPr lang="en-AU" dirty="0" smtClean="0">
                <a:latin typeface="Arial" pitchFamily="34" charset="0"/>
                <a:cs typeface="Arial" pitchFamily="34" charset="0"/>
              </a:rPr>
              <a:t>... suitable for </a:t>
            </a:r>
            <a:r>
              <a:rPr lang="en-AU" dirty="0" err="1" smtClean="0">
                <a:latin typeface="Arial" pitchFamily="34" charset="0"/>
                <a:cs typeface="Arial" pitchFamily="34" charset="0"/>
              </a:rPr>
              <a:t>exascale</a:t>
            </a:r>
            <a:r>
              <a:rPr lang="en-AU" dirty="0" smtClean="0">
                <a:latin typeface="Arial" pitchFamily="34" charset="0"/>
                <a:cs typeface="Arial" pitchFamily="34" charset="0"/>
              </a:rPr>
              <a:t> computing.</a:t>
            </a:r>
          </a:p>
          <a:p>
            <a:r>
              <a:rPr lang="en-AU" b="1" i="1" dirty="0" smtClean="0">
                <a:latin typeface="Arial" pitchFamily="34" charset="0"/>
                <a:cs typeface="Arial" pitchFamily="34" charset="0"/>
              </a:rPr>
              <a:t>fast</a:t>
            </a:r>
          </a:p>
          <a:p>
            <a:pPr lvl="1"/>
            <a:r>
              <a:rPr lang="en-AU" dirty="0" smtClean="0">
                <a:latin typeface="Arial" pitchFamily="34" charset="0"/>
                <a:cs typeface="Arial" pitchFamily="34" charset="0"/>
              </a:rPr>
              <a:t>intended to run as quickly as possible across dedicated links. (Can support congestion control for shared use.)</a:t>
            </a:r>
          </a:p>
          <a:p>
            <a:r>
              <a:rPr lang="en-AU" b="1" i="1" dirty="0" smtClean="0">
                <a:latin typeface="Arial" pitchFamily="34" charset="0"/>
                <a:cs typeface="Arial" pitchFamily="34" charset="0"/>
              </a:rPr>
              <a:t>reliable</a:t>
            </a:r>
          </a:p>
          <a:p>
            <a:pPr lvl="1"/>
            <a:r>
              <a:rPr lang="en-AU" dirty="0" smtClean="0">
                <a:latin typeface="Arial" pitchFamily="34" charset="0"/>
                <a:cs typeface="Arial" pitchFamily="34" charset="0"/>
              </a:rPr>
              <a:t>while providing high-speed delivery of content.</a:t>
            </a:r>
          </a:p>
          <a:p>
            <a:r>
              <a:rPr lang="en-AU" b="1" i="1" dirty="0" smtClean="0">
                <a:latin typeface="Arial" pitchFamily="34" charset="0"/>
                <a:cs typeface="Arial" pitchFamily="34" charset="0"/>
              </a:rPr>
              <a:t>robust</a:t>
            </a:r>
          </a:p>
          <a:p>
            <a:pPr lvl="1"/>
            <a:r>
              <a:rPr lang="en-AU" dirty="0" smtClean="0">
                <a:latin typeface="Arial" pitchFamily="34" charset="0"/>
                <a:cs typeface="Arial" pitchFamily="34" charset="0"/>
              </a:rPr>
              <a:t>Originally developed for use from space.</a:t>
            </a:r>
            <a:endParaRPr lang="en-A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468313" y="381000"/>
            <a:ext cx="7989887" cy="609600"/>
          </a:xfrm>
        </p:spPr>
        <p:txBody>
          <a:bodyPr/>
          <a:lstStyle/>
          <a:p>
            <a:r>
              <a:rPr lang="en-US"/>
              <a:t>Our approach to DTN networking</a:t>
            </a:r>
          </a:p>
        </p:txBody>
      </p:sp>
      <p:sp>
        <p:nvSpPr>
          <p:cNvPr id="210947" name="Rectangle 3"/>
          <p:cNvSpPr>
            <a:spLocks noGrp="1" noChangeArrowheads="1"/>
          </p:cNvSpPr>
          <p:nvPr>
            <p:ph type="body" idx="1"/>
          </p:nvPr>
        </p:nvSpPr>
        <p:spPr>
          <a:xfrm>
            <a:off x="304800" y="914400"/>
            <a:ext cx="8458200" cy="5715000"/>
          </a:xfrm>
        </p:spPr>
        <p:txBody>
          <a:bodyPr/>
          <a:lstStyle/>
          <a:p>
            <a:pPr>
              <a:spcBef>
                <a:spcPct val="20000"/>
              </a:spcBef>
            </a:pPr>
            <a:r>
              <a:rPr lang="en-US" b="1" dirty="0"/>
              <a:t>We believe that the Internet Protocol (IP) is useful for operational use in delay or disruption-tolerant and in sensor networks.</a:t>
            </a:r>
            <a:r>
              <a:rPr lang="en-US" dirty="0"/>
              <a:t> IP runs across many links already; its engineering is well-understood.</a:t>
            </a:r>
          </a:p>
          <a:p>
            <a:pPr>
              <a:spcBef>
                <a:spcPct val="20000"/>
              </a:spcBef>
            </a:pPr>
            <a:r>
              <a:rPr lang="en-US" dirty="0"/>
              <a:t>How IP is used differs between the public Internet and private space links (shared contention </a:t>
            </a:r>
            <a:r>
              <a:rPr lang="en-US" i="1" dirty="0" err="1"/>
              <a:t>vs</a:t>
            </a:r>
            <a:r>
              <a:rPr lang="en-US" dirty="0"/>
              <a:t> dedicated scheduling models – this discourages TCP reuse) but the base IP protocol is the same. </a:t>
            </a:r>
          </a:p>
          <a:p>
            <a:pPr>
              <a:spcBef>
                <a:spcPct val="20000"/>
              </a:spcBef>
            </a:pPr>
            <a:r>
              <a:rPr lang="en-US" dirty="0"/>
              <a:t>DMC shows use of IP both on the ground and in space, with the ground station acting as a gateway between different </a:t>
            </a:r>
            <a:r>
              <a:rPr lang="en-US" dirty="0" smtClean="0"/>
              <a:t>kinds </a:t>
            </a:r>
            <a:r>
              <a:rPr lang="en-US" dirty="0"/>
              <a:t>of </a:t>
            </a:r>
            <a:r>
              <a:rPr lang="en-US" dirty="0" smtClean="0"/>
              <a:t>link behaviour </a:t>
            </a:r>
            <a:r>
              <a:rPr lang="en-US" dirty="0"/>
              <a:t>and link use. DMC satellites provide a real DTN scenario, with long disruptions between contacts.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n-GB"/>
              <a:t>Possible applications of </a:t>
            </a:r>
            <a:r>
              <a:rPr lang="en-GB" i="1"/>
              <a:t>Saratoga</a:t>
            </a:r>
          </a:p>
        </p:txBody>
      </p:sp>
      <p:sp>
        <p:nvSpPr>
          <p:cNvPr id="272387" name="Rectangle 3"/>
          <p:cNvSpPr>
            <a:spLocks noGrp="1" noChangeArrowheads="1"/>
          </p:cNvSpPr>
          <p:nvPr>
            <p:ph type="body" idx="1"/>
          </p:nvPr>
        </p:nvSpPr>
        <p:spPr>
          <a:xfrm>
            <a:off x="609600" y="1520825"/>
            <a:ext cx="7986713" cy="4727575"/>
          </a:xfrm>
        </p:spPr>
        <p:txBody>
          <a:bodyPr/>
          <a:lstStyle/>
          <a:p>
            <a:r>
              <a:rPr lang="en-GB" sz="3200" dirty="0"/>
              <a:t>In </a:t>
            </a:r>
            <a:r>
              <a:rPr lang="en-GB" sz="3200" i="1" dirty="0"/>
              <a:t>any</a:t>
            </a:r>
            <a:r>
              <a:rPr lang="en-GB" sz="3200" dirty="0"/>
              <a:t> private IP-based network where data must be moved as rapidly as possible over dedicated links.</a:t>
            </a:r>
          </a:p>
          <a:p>
            <a:r>
              <a:rPr lang="en-GB" sz="3200" dirty="0"/>
              <a:t>In private sensor networks generating large quantities of data and moving it from sensors to central processing, such as in remote-sensing satellites and for radio astronomy.</a:t>
            </a:r>
          </a:p>
          <a:p>
            <a:r>
              <a:rPr lang="en-GB" sz="3200" dirty="0"/>
              <a:t>In delay-tolerant </a:t>
            </a:r>
            <a:r>
              <a:rPr lang="en-GB" sz="3200" dirty="0" smtClean="0"/>
              <a:t>networks (DTNs).</a:t>
            </a:r>
            <a:endParaRPr lang="en-GB" sz="3200" dirty="0"/>
          </a:p>
          <a:p>
            <a:endParaRPr lang="en-GB" sz="3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r>
              <a:rPr lang="en-US"/>
              <a:t>Current status of </a:t>
            </a:r>
            <a:r>
              <a:rPr lang="en-US" i="1"/>
              <a:t>Saratoga</a:t>
            </a:r>
          </a:p>
        </p:txBody>
      </p:sp>
      <p:sp>
        <p:nvSpPr>
          <p:cNvPr id="262147" name="Rectangle 3"/>
          <p:cNvSpPr>
            <a:spLocks noGrp="1" noChangeArrowheads="1"/>
          </p:cNvSpPr>
          <p:nvPr>
            <p:ph type="body" idx="1"/>
          </p:nvPr>
        </p:nvSpPr>
        <p:spPr>
          <a:xfrm>
            <a:off x="609600" y="1295400"/>
            <a:ext cx="8001000" cy="5334000"/>
          </a:xfrm>
        </p:spPr>
        <p:txBody>
          <a:bodyPr/>
          <a:lstStyle/>
          <a:p>
            <a:pPr>
              <a:spcBef>
                <a:spcPct val="30000"/>
              </a:spcBef>
              <a:spcAft>
                <a:spcPts val="2000"/>
              </a:spcAft>
            </a:pPr>
            <a:r>
              <a:rPr lang="en-US" sz="3200" dirty="0" smtClean="0"/>
              <a:t>SSTL’s </a:t>
            </a:r>
            <a:r>
              <a:rPr lang="en-US" sz="3200" i="1" dirty="0" smtClean="0"/>
              <a:t>Saratoga</a:t>
            </a:r>
            <a:r>
              <a:rPr lang="en-US" sz="3200" dirty="0" smtClean="0"/>
              <a:t> remains </a:t>
            </a:r>
            <a:r>
              <a:rPr lang="en-US" sz="3200" dirty="0"/>
              <a:t>in daily </a:t>
            </a:r>
            <a:r>
              <a:rPr lang="en-US" sz="3200" dirty="0" smtClean="0"/>
              <a:t>use on DMC satellites for mission-critical downloads </a:t>
            </a:r>
            <a:r>
              <a:rPr lang="en-US" sz="3200" dirty="0"/>
              <a:t>of Earth imagery</a:t>
            </a:r>
            <a:r>
              <a:rPr lang="en-US" sz="3200" dirty="0" smtClean="0"/>
              <a:t>. Ground and space implementations.</a:t>
            </a:r>
            <a:endParaRPr lang="en-US" sz="3200" dirty="0"/>
          </a:p>
          <a:p>
            <a:pPr>
              <a:spcBef>
                <a:spcPct val="30000"/>
              </a:spcBef>
              <a:spcAft>
                <a:spcPts val="2000"/>
              </a:spcAft>
            </a:pPr>
            <a:r>
              <a:rPr lang="en-US" sz="3200" dirty="0" smtClean="0"/>
              <a:t>Other implementations underway.</a:t>
            </a:r>
          </a:p>
          <a:p>
            <a:pPr>
              <a:spcBef>
                <a:spcPct val="30000"/>
              </a:spcBef>
              <a:spcAft>
                <a:spcPts val="2000"/>
              </a:spcAft>
            </a:pPr>
            <a:r>
              <a:rPr lang="en-US" sz="3200" dirty="0" smtClean="0"/>
              <a:t>Public </a:t>
            </a:r>
            <a:r>
              <a:rPr lang="en-US" sz="3200" i="1" dirty="0"/>
              <a:t>Saratoga</a:t>
            </a:r>
            <a:r>
              <a:rPr lang="en-US" sz="3200" dirty="0"/>
              <a:t> </a:t>
            </a:r>
            <a:r>
              <a:rPr lang="en-US" sz="3200" dirty="0" err="1" smtClean="0"/>
              <a:t>perl</a:t>
            </a:r>
            <a:r>
              <a:rPr lang="en-US" sz="3200" dirty="0" smtClean="0"/>
              <a:t> implementation and </a:t>
            </a:r>
            <a:r>
              <a:rPr lang="en-US" sz="3200" dirty="0" err="1"/>
              <a:t>W</a:t>
            </a:r>
            <a:r>
              <a:rPr lang="en-US" sz="3200" dirty="0" err="1" smtClean="0"/>
              <a:t>ireshark</a:t>
            </a:r>
            <a:r>
              <a:rPr lang="en-US" sz="3200" dirty="0" smtClean="0"/>
              <a:t> </a:t>
            </a:r>
            <a:r>
              <a:rPr lang="en-US" sz="3200" dirty="0" err="1" smtClean="0"/>
              <a:t>plugin</a:t>
            </a:r>
            <a:r>
              <a:rPr lang="en-US" sz="3200" dirty="0" smtClean="0"/>
              <a:t> for interoperability testing of private implementations.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838200" y="381000"/>
            <a:ext cx="7620000" cy="609600"/>
          </a:xfrm>
        </p:spPr>
        <p:txBody>
          <a:bodyPr/>
          <a:lstStyle/>
          <a:p>
            <a:r>
              <a:rPr lang="en-US"/>
              <a:t>What prompted the name </a:t>
            </a:r>
            <a:r>
              <a:rPr lang="en-US" i="1"/>
              <a:t>Saratoga</a:t>
            </a:r>
            <a:r>
              <a:rPr lang="en-US"/>
              <a:t>?</a:t>
            </a:r>
          </a:p>
        </p:txBody>
      </p:sp>
      <p:pic>
        <p:nvPicPr>
          <p:cNvPr id="270339" name="Picture 3" descr="USS_Saratoga-end_of_WWII"/>
          <p:cNvPicPr>
            <a:picLocks noChangeAspect="1" noChangeArrowheads="1"/>
          </p:cNvPicPr>
          <p:nvPr/>
        </p:nvPicPr>
        <p:blipFill>
          <a:blip r:embed="rId3" cstate="print"/>
          <a:srcRect/>
          <a:stretch>
            <a:fillRect/>
          </a:stretch>
        </p:blipFill>
        <p:spPr bwMode="auto">
          <a:xfrm>
            <a:off x="1219200" y="1066800"/>
            <a:ext cx="6697663" cy="5656263"/>
          </a:xfrm>
          <a:prstGeom prst="rect">
            <a:avLst/>
          </a:prstGeom>
          <a:noFill/>
        </p:spPr>
      </p:pic>
      <p:sp>
        <p:nvSpPr>
          <p:cNvPr id="270340" name="Text Box 4"/>
          <p:cNvSpPr txBox="1">
            <a:spLocks noChangeArrowheads="1"/>
          </p:cNvSpPr>
          <p:nvPr/>
        </p:nvSpPr>
        <p:spPr bwMode="auto">
          <a:xfrm>
            <a:off x="1219200" y="1265238"/>
            <a:ext cx="6477000" cy="812800"/>
          </a:xfrm>
          <a:prstGeom prst="rect">
            <a:avLst/>
          </a:prstGeom>
          <a:noFill/>
          <a:ln w="9525" algn="ctr">
            <a:noFill/>
            <a:miter lim="800000"/>
            <a:headEnd/>
            <a:tailEnd/>
          </a:ln>
          <a:effectLst/>
        </p:spPr>
        <p:txBody>
          <a:bodyPr wrap="none" lIns="82124" tIns="41061" rIns="82124" bIns="41061">
            <a:spAutoFit/>
          </a:bodyPr>
          <a:lstStyle/>
          <a:p>
            <a:pPr algn="l" defTabSz="814388">
              <a:lnSpc>
                <a:spcPct val="100000"/>
              </a:lnSpc>
            </a:pPr>
            <a:r>
              <a:rPr lang="en-US" b="1"/>
              <a:t>USS Saratoga</a:t>
            </a:r>
            <a:r>
              <a:rPr lang="en-US" b="1" i="0"/>
              <a:t> (CV-3) is sunk off Bikini atoll.</a:t>
            </a:r>
          </a:p>
          <a:p>
            <a:pPr algn="l" defTabSz="814388">
              <a:lnSpc>
                <a:spcPct val="100000"/>
              </a:lnSpc>
            </a:pPr>
            <a:r>
              <a:rPr lang="en-US" b="1" i="0"/>
              <a:t>Chris Jackson of SSTL has dived there.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ext Box 2"/>
          <p:cNvSpPr txBox="1">
            <a:spLocks noChangeArrowheads="1"/>
          </p:cNvSpPr>
          <p:nvPr/>
        </p:nvSpPr>
        <p:spPr bwMode="auto">
          <a:xfrm>
            <a:off x="533400" y="228600"/>
            <a:ext cx="7924800" cy="6506267"/>
          </a:xfrm>
          <a:prstGeom prst="rect">
            <a:avLst/>
          </a:prstGeom>
          <a:noFill/>
          <a:ln w="9525" algn="ctr">
            <a:noFill/>
            <a:miter lim="800000"/>
            <a:headEnd/>
            <a:tailEnd/>
          </a:ln>
          <a:effectLst/>
        </p:spPr>
        <p:txBody>
          <a:bodyPr lIns="73025" tIns="36512" rIns="73025" bIns="36512">
            <a:spAutoFit/>
          </a:bodyPr>
          <a:lstStyle/>
          <a:p>
            <a:pPr algn="l"/>
            <a:endParaRPr lang="en-GB" i="0" dirty="0"/>
          </a:p>
          <a:p>
            <a:pPr algn="l"/>
            <a:endParaRPr lang="en-GB" i="0" dirty="0"/>
          </a:p>
          <a:p>
            <a:pPr algn="l"/>
            <a:endParaRPr lang="en-GB" i="0" dirty="0"/>
          </a:p>
          <a:p>
            <a:endParaRPr lang="en-GB" i="0" dirty="0"/>
          </a:p>
          <a:p>
            <a:endParaRPr lang="en-GB" i="0" dirty="0"/>
          </a:p>
          <a:p>
            <a:endParaRPr lang="en-GB" i="0" dirty="0"/>
          </a:p>
          <a:p>
            <a:r>
              <a:rPr lang="en-US" b="1" i="0" dirty="0" smtClean="0"/>
              <a:t>http</a:t>
            </a:r>
            <a:r>
              <a:rPr lang="en-US" b="1" i="0" dirty="0"/>
              <a:t>://tools.ietf.org/html/draft-wood-tsvwg-saratoga</a:t>
            </a:r>
          </a:p>
          <a:p>
            <a:endParaRPr lang="en-US" b="1" i="0" dirty="0"/>
          </a:p>
          <a:p>
            <a:endParaRPr lang="en-US" sz="5400" b="1" i="0" dirty="0"/>
          </a:p>
          <a:p>
            <a:r>
              <a:rPr lang="en-US" sz="5400" b="1" i="0" dirty="0"/>
              <a:t>http://saratoga.sf.net/</a:t>
            </a:r>
          </a:p>
          <a:p>
            <a:endParaRPr lang="en-GB" sz="4000" b="1" i="0" dirty="0">
              <a:effectLst>
                <a:outerShdw blurRad="38100" dist="38100" dir="2700000" algn="tl">
                  <a:srgbClr val="C0C0C0"/>
                </a:outerShdw>
              </a:effectLst>
            </a:endParaRPr>
          </a:p>
          <a:p>
            <a:pPr>
              <a:lnSpc>
                <a:spcPct val="100000"/>
              </a:lnSpc>
            </a:pPr>
            <a:endParaRPr lang="en-GB" sz="4000" b="1" i="0" dirty="0">
              <a:effectLst>
                <a:outerShdw blurRad="38100" dist="38100" dir="2700000" algn="tl">
                  <a:srgbClr val="C0C0C0"/>
                </a:outerShdw>
              </a:effectLst>
            </a:endParaRPr>
          </a:p>
          <a:p>
            <a:pPr>
              <a:lnSpc>
                <a:spcPct val="100000"/>
              </a:lnSpc>
            </a:pPr>
            <a:r>
              <a:rPr lang="en-GB" i="0" dirty="0"/>
              <a:t>with thanks to</a:t>
            </a:r>
          </a:p>
          <a:p>
            <a:pPr>
              <a:lnSpc>
                <a:spcPct val="100000"/>
              </a:lnSpc>
            </a:pPr>
            <a:r>
              <a:rPr lang="en-GB" i="0" dirty="0"/>
              <a:t>Will </a:t>
            </a:r>
            <a:r>
              <a:rPr lang="en-GB" i="0" dirty="0" err="1"/>
              <a:t>Ivancic</a:t>
            </a:r>
            <a:r>
              <a:rPr lang="en-GB" i="0" dirty="0"/>
              <a:t>, Wes Eddy, Jim </a:t>
            </a:r>
            <a:r>
              <a:rPr lang="en-GB" i="0" dirty="0" err="1"/>
              <a:t>McKim</a:t>
            </a:r>
            <a:endParaRPr lang="en-GB" i="0" dirty="0"/>
          </a:p>
          <a:p>
            <a:pPr>
              <a:lnSpc>
                <a:spcPct val="100000"/>
              </a:lnSpc>
            </a:pPr>
            <a:r>
              <a:rPr lang="en-GB" i="0" dirty="0"/>
              <a:t>Chris Jackson and Charles Smith</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igeriaSat-2.jpg"/>
          <p:cNvPicPr>
            <a:picLocks noChangeAspect="1"/>
          </p:cNvPicPr>
          <p:nvPr/>
        </p:nvPicPr>
        <p:blipFill>
          <a:blip r:embed="rId3" cstate="print"/>
          <a:stretch>
            <a:fillRect/>
          </a:stretch>
        </p:blipFill>
        <p:spPr>
          <a:xfrm>
            <a:off x="0" y="-1676401"/>
            <a:ext cx="9144000" cy="8915399"/>
          </a:xfrm>
          <a:prstGeom prst="rect">
            <a:avLst/>
          </a:prstGeom>
        </p:spPr>
      </p:pic>
      <p:sp>
        <p:nvSpPr>
          <p:cNvPr id="5" name="TextBox 4"/>
          <p:cNvSpPr txBox="1"/>
          <p:nvPr/>
        </p:nvSpPr>
        <p:spPr>
          <a:xfrm>
            <a:off x="4768443" y="6239369"/>
            <a:ext cx="4375557" cy="618631"/>
          </a:xfrm>
          <a:prstGeom prst="rect">
            <a:avLst/>
          </a:prstGeom>
          <a:noFill/>
        </p:spPr>
        <p:txBody>
          <a:bodyPr wrap="none" rtlCol="0">
            <a:spAutoFit/>
          </a:bodyPr>
          <a:lstStyle/>
          <a:p>
            <a:r>
              <a:rPr lang="en-AU" b="1" i="0" dirty="0" smtClean="0">
                <a:solidFill>
                  <a:schemeClr val="bg1"/>
                </a:solidFill>
              </a:rPr>
              <a:t>NigeriaSat-2 (launched 2011)</a:t>
            </a:r>
          </a:p>
          <a:p>
            <a:r>
              <a:rPr lang="en-AU" sz="1400" b="1" i="0" dirty="0" smtClean="0">
                <a:solidFill>
                  <a:schemeClr val="bg1"/>
                </a:solidFill>
              </a:rPr>
              <a:t>DMC second </a:t>
            </a:r>
            <a:r>
              <a:rPr lang="en-AU" sz="1400" b="1" i="0" dirty="0" smtClean="0">
                <a:solidFill>
                  <a:schemeClr val="bg1"/>
                </a:solidFill>
              </a:rPr>
              <a:t>generation</a:t>
            </a:r>
            <a:endParaRPr lang="en-AU" sz="1400" b="1" i="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22238" y="207963"/>
            <a:ext cx="8610600" cy="838200"/>
          </a:xfrm>
          <a:noFill/>
          <a:ln/>
        </p:spPr>
        <p:txBody>
          <a:bodyPr/>
          <a:lstStyle/>
          <a:p>
            <a:r>
              <a:rPr lang="en-US" sz="4000" dirty="0"/>
              <a:t>Short summary of </a:t>
            </a:r>
            <a:r>
              <a:rPr lang="en-US" sz="4000" i="1" dirty="0"/>
              <a:t>Saratoga</a:t>
            </a:r>
          </a:p>
        </p:txBody>
      </p:sp>
      <p:sp>
        <p:nvSpPr>
          <p:cNvPr id="80899" name="Rectangle 3"/>
          <p:cNvSpPr>
            <a:spLocks noGrp="1" noChangeArrowheads="1"/>
          </p:cNvSpPr>
          <p:nvPr>
            <p:ph type="body" idx="1"/>
          </p:nvPr>
        </p:nvSpPr>
        <p:spPr>
          <a:xfrm>
            <a:off x="0" y="1219200"/>
            <a:ext cx="7010400" cy="5257800"/>
          </a:xfrm>
        </p:spPr>
        <p:txBody>
          <a:bodyPr/>
          <a:lstStyle/>
          <a:p>
            <a:pPr marL="495300" indent="-495300">
              <a:spcBef>
                <a:spcPct val="20000"/>
              </a:spcBef>
            </a:pPr>
            <a:r>
              <a:rPr lang="en-US" sz="2400" dirty="0">
                <a:latin typeface="Arial" pitchFamily="34" charset="0"/>
                <a:cs typeface="Arial" pitchFamily="34" charset="0"/>
              </a:rPr>
              <a:t>A simple, fast data transfer protocol ideal for file transfers across private links or for delay/disruption-tolerant networks (DTNs).</a:t>
            </a:r>
          </a:p>
          <a:p>
            <a:pPr marL="495300" indent="-495300">
              <a:spcBef>
                <a:spcPct val="20000"/>
              </a:spcBef>
            </a:pPr>
            <a:r>
              <a:rPr lang="en-US" sz="2400" dirty="0" smtClean="0">
                <a:latin typeface="Arial" pitchFamily="34" charset="0"/>
                <a:cs typeface="Arial" pitchFamily="34" charset="0"/>
              </a:rPr>
              <a:t>In </a:t>
            </a:r>
            <a:r>
              <a:rPr lang="en-US" sz="2400" dirty="0">
                <a:latin typeface="Arial" pitchFamily="34" charset="0"/>
                <a:cs typeface="Arial" pitchFamily="34" charset="0"/>
              </a:rPr>
              <a:t>use by Surrey Satellite Technology Ltd (SSTL) to transfer remote-sensing imagery from </a:t>
            </a:r>
            <a:r>
              <a:rPr lang="en-US" sz="2400" dirty="0" smtClean="0">
                <a:latin typeface="Arial" pitchFamily="34" charset="0"/>
                <a:cs typeface="Arial" pitchFamily="34" charset="0"/>
              </a:rPr>
              <a:t>its IP-based DMC satellites</a:t>
            </a:r>
            <a:r>
              <a:rPr lang="en-US" sz="2400" dirty="0">
                <a:latin typeface="Arial" pitchFamily="34" charset="0"/>
                <a:cs typeface="Arial" pitchFamily="34" charset="0"/>
              </a:rPr>
              <a:t>.</a:t>
            </a:r>
          </a:p>
          <a:p>
            <a:pPr marL="495300" indent="-495300">
              <a:spcBef>
                <a:spcPct val="20000"/>
              </a:spcBef>
            </a:pPr>
            <a:r>
              <a:rPr lang="en-US" sz="2400" dirty="0">
                <a:latin typeface="Arial" pitchFamily="34" charset="0"/>
                <a:cs typeface="Arial" pitchFamily="34" charset="0"/>
              </a:rPr>
              <a:t>NASA Glenn </a:t>
            </a:r>
            <a:r>
              <a:rPr lang="en-US" sz="2400" dirty="0" smtClean="0">
                <a:latin typeface="Arial" pitchFamily="34" charset="0"/>
                <a:cs typeface="Arial" pitchFamily="34" charset="0"/>
              </a:rPr>
              <a:t>improved base </a:t>
            </a:r>
            <a:r>
              <a:rPr lang="en-US" sz="2400" i="1" dirty="0">
                <a:latin typeface="Arial" pitchFamily="34" charset="0"/>
                <a:cs typeface="Arial" pitchFamily="34" charset="0"/>
              </a:rPr>
              <a:t>Saratoga</a:t>
            </a:r>
            <a:r>
              <a:rPr lang="en-US" sz="2400" dirty="0">
                <a:latin typeface="Arial" pitchFamily="34" charset="0"/>
                <a:cs typeface="Arial" pitchFamily="34" charset="0"/>
              </a:rPr>
              <a:t> design to create a new version of </a:t>
            </a:r>
            <a:r>
              <a:rPr lang="en-US" sz="2400" i="1" dirty="0">
                <a:latin typeface="Arial" pitchFamily="34" charset="0"/>
                <a:cs typeface="Arial" pitchFamily="34" charset="0"/>
              </a:rPr>
              <a:t>Saratoga</a:t>
            </a:r>
            <a:r>
              <a:rPr lang="en-US" sz="2400" dirty="0">
                <a:latin typeface="Arial" pitchFamily="34" charset="0"/>
                <a:cs typeface="Arial" pitchFamily="34" charset="0"/>
              </a:rPr>
              <a:t> described to the Internet Engineering Task Force (IETF): </a:t>
            </a:r>
            <a:r>
              <a:rPr lang="en-US" sz="2400" b="1" dirty="0">
                <a:latin typeface="Arial" pitchFamily="34" charset="0"/>
                <a:cs typeface="Arial" pitchFamily="34" charset="0"/>
              </a:rPr>
              <a:t>draft-wood-</a:t>
            </a:r>
            <a:r>
              <a:rPr lang="en-US" sz="2400" b="1" dirty="0" err="1">
                <a:latin typeface="Arial" pitchFamily="34" charset="0"/>
                <a:cs typeface="Arial" pitchFamily="34" charset="0"/>
              </a:rPr>
              <a:t>tsvwg</a:t>
            </a:r>
            <a:r>
              <a:rPr lang="en-US" sz="2400" b="1" dirty="0">
                <a:latin typeface="Arial" pitchFamily="34" charset="0"/>
                <a:cs typeface="Arial" pitchFamily="34" charset="0"/>
              </a:rPr>
              <a:t>-</a:t>
            </a:r>
            <a:r>
              <a:rPr lang="en-US" sz="2400" b="1" dirty="0" err="1">
                <a:latin typeface="Arial" pitchFamily="34" charset="0"/>
                <a:cs typeface="Arial" pitchFamily="34" charset="0"/>
              </a:rPr>
              <a:t>saratoga</a:t>
            </a:r>
            <a:r>
              <a:rPr lang="en-US" sz="2400" dirty="0">
                <a:latin typeface="Arial" pitchFamily="34" charset="0"/>
                <a:cs typeface="Arial" pitchFamily="34" charset="0"/>
              </a:rPr>
              <a:t>.</a:t>
            </a:r>
          </a:p>
          <a:p>
            <a:pPr marL="495300" indent="-495300">
              <a:spcBef>
                <a:spcPct val="20000"/>
              </a:spcBef>
            </a:pPr>
            <a:r>
              <a:rPr lang="en-US" sz="2400" dirty="0">
                <a:latin typeface="Arial" pitchFamily="34" charset="0"/>
                <a:cs typeface="Arial" pitchFamily="34" charset="0"/>
              </a:rPr>
              <a:t>We have developed and tested </a:t>
            </a:r>
            <a:r>
              <a:rPr lang="en-US" sz="2400" i="1" dirty="0">
                <a:latin typeface="Arial" pitchFamily="34" charset="0"/>
                <a:cs typeface="Arial" pitchFamily="34" charset="0"/>
              </a:rPr>
              <a:t>Saratoga</a:t>
            </a:r>
            <a:r>
              <a:rPr lang="en-US" sz="2400" dirty="0">
                <a:latin typeface="Arial" pitchFamily="34" charset="0"/>
                <a:cs typeface="Arial" pitchFamily="34" charset="0"/>
              </a:rPr>
              <a:t> with RTEMS-based computers on SSTL’s UK-DMC satellite and in a ground-based </a:t>
            </a:r>
            <a:r>
              <a:rPr lang="en-US" sz="2400" dirty="0" err="1">
                <a:latin typeface="Arial" pitchFamily="34" charset="0"/>
                <a:cs typeface="Arial" pitchFamily="34" charset="0"/>
              </a:rPr>
              <a:t>testbed</a:t>
            </a:r>
            <a:r>
              <a:rPr lang="en-US" sz="2400" dirty="0">
                <a:latin typeface="Arial" pitchFamily="34" charset="0"/>
                <a:cs typeface="Arial" pitchFamily="34" charset="0"/>
              </a:rPr>
              <a:t>. </a:t>
            </a:r>
          </a:p>
          <a:p>
            <a:pPr marL="495300" indent="-495300">
              <a:spcBef>
                <a:spcPct val="20000"/>
              </a:spcBef>
            </a:pPr>
            <a:r>
              <a:rPr lang="en-US" sz="2400" dirty="0" smtClean="0">
                <a:latin typeface="Arial" pitchFamily="34" charset="0"/>
                <a:cs typeface="Arial" pitchFamily="34" charset="0"/>
              </a:rPr>
              <a:t>There are multiple </a:t>
            </a:r>
            <a:r>
              <a:rPr lang="en-US" sz="2400" dirty="0">
                <a:latin typeface="Arial" pitchFamily="34" charset="0"/>
                <a:cs typeface="Arial" pitchFamily="34" charset="0"/>
              </a:rPr>
              <a:t>protocol implementations</a:t>
            </a:r>
            <a:r>
              <a:rPr lang="en-US" sz="2400" dirty="0"/>
              <a:t>.</a:t>
            </a:r>
          </a:p>
        </p:txBody>
      </p:sp>
      <p:sp>
        <p:nvSpPr>
          <p:cNvPr id="80903" name="Rectangle 7"/>
          <p:cNvSpPr>
            <a:spLocks noChangeArrowheads="1"/>
          </p:cNvSpPr>
          <p:nvPr/>
        </p:nvSpPr>
        <p:spPr bwMode="auto">
          <a:xfrm>
            <a:off x="7086600" y="1219200"/>
            <a:ext cx="2057400" cy="5410200"/>
          </a:xfrm>
          <a:prstGeom prst="rect">
            <a:avLst/>
          </a:prstGeom>
          <a:solidFill>
            <a:schemeClr val="tx1"/>
          </a:solidFill>
          <a:ln w="9525" algn="ctr">
            <a:noFill/>
            <a:miter lim="800000"/>
            <a:headEnd/>
            <a:tailEnd/>
          </a:ln>
          <a:effectLst/>
        </p:spPr>
        <p:txBody>
          <a:bodyPr lIns="82124" tIns="41061" rIns="82124" bIns="41061" anchor="ctr">
            <a:spAutoFit/>
          </a:bodyPr>
          <a:lstStyle/>
          <a:p>
            <a:pPr defTabSz="814388"/>
            <a:endParaRPr lang="en-GB"/>
          </a:p>
        </p:txBody>
      </p:sp>
      <p:pic>
        <p:nvPicPr>
          <p:cNvPr id="80902" name="Picture 6" descr="uk-dmc-earthside"/>
          <p:cNvPicPr>
            <a:picLocks noChangeAspect="1" noChangeArrowheads="1"/>
          </p:cNvPicPr>
          <p:nvPr/>
        </p:nvPicPr>
        <p:blipFill>
          <a:blip r:embed="rId3" cstate="print"/>
          <a:srcRect/>
          <a:stretch>
            <a:fillRect/>
          </a:stretch>
        </p:blipFill>
        <p:spPr bwMode="auto">
          <a:xfrm>
            <a:off x="7110413" y="1828800"/>
            <a:ext cx="2033587" cy="3432175"/>
          </a:xfrm>
          <a:prstGeom prst="rect">
            <a:avLst/>
          </a:prstGeom>
          <a:noFill/>
        </p:spPr>
      </p:pic>
      <p:sp>
        <p:nvSpPr>
          <p:cNvPr id="80906" name="Text Box 10"/>
          <p:cNvSpPr txBox="1">
            <a:spLocks noChangeArrowheads="1"/>
          </p:cNvSpPr>
          <p:nvPr/>
        </p:nvSpPr>
        <p:spPr bwMode="auto">
          <a:xfrm>
            <a:off x="7378700" y="5499100"/>
            <a:ext cx="1467490" cy="1107820"/>
          </a:xfrm>
          <a:prstGeom prst="rect">
            <a:avLst/>
          </a:prstGeom>
          <a:noFill/>
          <a:ln w="9525" algn="ctr">
            <a:noFill/>
            <a:miter lim="800000"/>
            <a:headEnd/>
            <a:tailEnd/>
          </a:ln>
          <a:effectLst/>
        </p:spPr>
        <p:txBody>
          <a:bodyPr wrap="none" lIns="82124" tIns="41061" rIns="82124" bIns="41061">
            <a:spAutoFit/>
          </a:bodyPr>
          <a:lstStyle/>
          <a:p>
            <a:pPr defTabSz="814388"/>
            <a:r>
              <a:rPr lang="en-US" b="1" i="0" dirty="0">
                <a:solidFill>
                  <a:schemeClr val="bg1"/>
                </a:solidFill>
              </a:rPr>
              <a:t>UK-DMC</a:t>
            </a:r>
          </a:p>
          <a:p>
            <a:pPr defTabSz="814388"/>
            <a:r>
              <a:rPr lang="en-US" sz="1800" b="1" i="0" dirty="0" smtClean="0">
                <a:solidFill>
                  <a:schemeClr val="bg1"/>
                </a:solidFill>
              </a:rPr>
              <a:t>satellite</a:t>
            </a:r>
          </a:p>
          <a:p>
            <a:pPr defTabSz="814388"/>
            <a:endParaRPr lang="en-US" sz="1800" b="1" i="0" dirty="0" smtClean="0">
              <a:solidFill>
                <a:schemeClr val="bg1"/>
              </a:solidFill>
            </a:endParaRPr>
          </a:p>
          <a:p>
            <a:pPr defTabSz="814388"/>
            <a:r>
              <a:rPr lang="en-US" sz="1400" b="1" i="0" dirty="0" smtClean="0">
                <a:solidFill>
                  <a:schemeClr val="bg1"/>
                </a:solidFill>
              </a:rPr>
              <a:t>first generation</a:t>
            </a:r>
            <a:endParaRPr lang="en-US" sz="1400" b="1" i="0" dirty="0">
              <a:solidFill>
                <a:schemeClr val="bg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4" name="Picture 2" descr="California_Fires_28_Oct_03"/>
          <p:cNvPicPr>
            <a:picLocks noChangeAspect="1" noChangeArrowheads="1"/>
          </p:cNvPicPr>
          <p:nvPr/>
        </p:nvPicPr>
        <p:blipFill>
          <a:blip r:embed="rId3" cstate="print"/>
          <a:srcRect/>
          <a:stretch>
            <a:fillRect/>
          </a:stretch>
        </p:blipFill>
        <p:spPr bwMode="auto">
          <a:xfrm>
            <a:off x="4321175" y="1371600"/>
            <a:ext cx="4572000" cy="4946650"/>
          </a:xfrm>
          <a:prstGeom prst="rect">
            <a:avLst/>
          </a:prstGeom>
          <a:noFill/>
        </p:spPr>
      </p:pic>
      <p:sp>
        <p:nvSpPr>
          <p:cNvPr id="84995" name="Rectangle 3"/>
          <p:cNvSpPr>
            <a:spLocks noGrp="1" noChangeArrowheads="1"/>
          </p:cNvSpPr>
          <p:nvPr>
            <p:ph type="title"/>
          </p:nvPr>
        </p:nvSpPr>
        <p:spPr>
          <a:xfrm>
            <a:off x="228600" y="228600"/>
            <a:ext cx="8686800" cy="838200"/>
          </a:xfrm>
        </p:spPr>
        <p:txBody>
          <a:bodyPr/>
          <a:lstStyle/>
          <a:p>
            <a:pPr algn="ctr"/>
            <a:r>
              <a:rPr lang="en-US" dirty="0"/>
              <a:t>Disaster Monitoring Constellation (DMC)</a:t>
            </a:r>
          </a:p>
        </p:txBody>
      </p:sp>
      <p:sp>
        <p:nvSpPr>
          <p:cNvPr id="84996" name="Text Box 4"/>
          <p:cNvSpPr txBox="1">
            <a:spLocks noChangeArrowheads="1"/>
          </p:cNvSpPr>
          <p:nvPr/>
        </p:nvSpPr>
        <p:spPr bwMode="auto">
          <a:xfrm>
            <a:off x="457200" y="1219200"/>
            <a:ext cx="3810000" cy="896938"/>
          </a:xfrm>
          <a:prstGeom prst="rect">
            <a:avLst/>
          </a:prstGeom>
          <a:noFill/>
          <a:ln w="9525">
            <a:noFill/>
            <a:miter lim="800000"/>
            <a:headEnd/>
            <a:tailEnd/>
          </a:ln>
          <a:effectLst/>
        </p:spPr>
        <p:txBody>
          <a:bodyPr lIns="73025" tIns="36512" rIns="73025" bIns="36512">
            <a:spAutoFit/>
          </a:bodyPr>
          <a:lstStyle/>
          <a:p>
            <a:pPr algn="l">
              <a:lnSpc>
                <a:spcPct val="100000"/>
              </a:lnSpc>
              <a:spcAft>
                <a:spcPct val="25000"/>
              </a:spcAft>
            </a:pPr>
            <a:r>
              <a:rPr lang="en-GB" sz="1800" i="0" dirty="0"/>
              <a:t>SSTL build and help operate an international constellation of small sensor </a:t>
            </a:r>
            <a:r>
              <a:rPr lang="en-GB" sz="1800" i="0" dirty="0" smtClean="0"/>
              <a:t>satellites.</a:t>
            </a:r>
            <a:endParaRPr lang="en-GB" sz="1800" i="0" dirty="0"/>
          </a:p>
        </p:txBody>
      </p:sp>
      <p:sp>
        <p:nvSpPr>
          <p:cNvPr id="84997" name="Text Box 5"/>
          <p:cNvSpPr txBox="1">
            <a:spLocks noChangeArrowheads="1"/>
          </p:cNvSpPr>
          <p:nvPr/>
        </p:nvSpPr>
        <p:spPr bwMode="auto">
          <a:xfrm>
            <a:off x="4425950" y="6348413"/>
            <a:ext cx="4291013" cy="317500"/>
          </a:xfrm>
          <a:prstGeom prst="rect">
            <a:avLst/>
          </a:prstGeom>
          <a:noFill/>
          <a:ln w="9525" algn="ctr">
            <a:noFill/>
            <a:miter lim="800000"/>
            <a:headEnd/>
            <a:tailEnd/>
          </a:ln>
          <a:effectLst/>
        </p:spPr>
        <p:txBody>
          <a:bodyPr wrap="none" lIns="73025" tIns="36512" rIns="73025" bIns="36512">
            <a:spAutoFit/>
          </a:bodyPr>
          <a:lstStyle/>
          <a:p>
            <a:pPr>
              <a:lnSpc>
                <a:spcPct val="100000"/>
              </a:lnSpc>
            </a:pPr>
            <a:r>
              <a:rPr lang="en-GB" sz="1600" i="0"/>
              <a:t>fires in California, 28 October 2003 (UK-DMC)</a:t>
            </a:r>
          </a:p>
        </p:txBody>
      </p:sp>
      <p:sp>
        <p:nvSpPr>
          <p:cNvPr id="84998" name="Rectangle 6"/>
          <p:cNvSpPr>
            <a:spLocks noChangeArrowheads="1"/>
          </p:cNvSpPr>
          <p:nvPr/>
        </p:nvSpPr>
        <p:spPr bwMode="auto">
          <a:xfrm>
            <a:off x="457200" y="4419600"/>
            <a:ext cx="3886200" cy="2289728"/>
          </a:xfrm>
          <a:prstGeom prst="rect">
            <a:avLst/>
          </a:prstGeom>
          <a:noFill/>
          <a:ln w="9525" algn="ctr">
            <a:noFill/>
            <a:miter lim="800000"/>
            <a:headEnd/>
            <a:tailEnd/>
          </a:ln>
          <a:effectLst/>
        </p:spPr>
        <p:txBody>
          <a:bodyPr lIns="73025" tIns="36512" rIns="73025" bIns="36512">
            <a:spAutoFit/>
          </a:bodyPr>
          <a:lstStyle/>
          <a:p>
            <a:pPr algn="l">
              <a:lnSpc>
                <a:spcPct val="100000"/>
              </a:lnSpc>
              <a:spcAft>
                <a:spcPct val="40000"/>
              </a:spcAft>
            </a:pPr>
            <a:r>
              <a:rPr lang="en-GB" sz="1800" i="0" dirty="0"/>
              <a:t>Government </a:t>
            </a:r>
            <a:r>
              <a:rPr lang="en-GB" sz="1800" i="0" dirty="0" smtClean="0"/>
              <a:t>co-operation. </a:t>
            </a:r>
            <a:r>
              <a:rPr lang="en-GB" sz="1800" i="0" dirty="0"/>
              <a:t>Each government finances a ground station in its </a:t>
            </a:r>
            <a:r>
              <a:rPr lang="en-GB" sz="1800" i="0" dirty="0">
                <a:latin typeface="+mn-lt"/>
              </a:rPr>
              <a:t>country</a:t>
            </a:r>
            <a:r>
              <a:rPr lang="en-GB" sz="1800" i="0" dirty="0"/>
              <a:t> and </a:t>
            </a:r>
            <a:r>
              <a:rPr lang="en-GB" sz="1800" i="0" dirty="0" smtClean="0"/>
              <a:t>satellites. Ground </a:t>
            </a:r>
            <a:r>
              <a:rPr lang="en-GB" sz="1800" i="0" dirty="0"/>
              <a:t>stations are networked together. </a:t>
            </a:r>
            <a:r>
              <a:rPr lang="en-GB" sz="1800" i="0" dirty="0" smtClean="0"/>
              <a:t>Newer </a:t>
            </a:r>
            <a:r>
              <a:rPr lang="en-GB" sz="1800" i="0" dirty="0"/>
              <a:t>satellites are </a:t>
            </a:r>
            <a:r>
              <a:rPr lang="en-GB" sz="1800" i="0" dirty="0" smtClean="0"/>
              <a:t>added </a:t>
            </a:r>
            <a:r>
              <a:rPr lang="en-GB" sz="1800" i="0" dirty="0"/>
              <a:t>to the </a:t>
            </a:r>
            <a:r>
              <a:rPr lang="en-GB" sz="1800" i="0" dirty="0" smtClean="0"/>
              <a:t>constellation over time. Now on second generation of satellites, with added commercial investment. </a:t>
            </a:r>
            <a:endParaRPr lang="en-GB" sz="1800" i="0" dirty="0"/>
          </a:p>
        </p:txBody>
      </p:sp>
      <p:sp>
        <p:nvSpPr>
          <p:cNvPr id="84999" name="Rectangle 7"/>
          <p:cNvSpPr>
            <a:spLocks noChangeArrowheads="1"/>
          </p:cNvSpPr>
          <p:nvPr/>
        </p:nvSpPr>
        <p:spPr bwMode="auto">
          <a:xfrm>
            <a:off x="457200" y="2133600"/>
            <a:ext cx="3429000" cy="2270125"/>
          </a:xfrm>
          <a:prstGeom prst="rect">
            <a:avLst/>
          </a:prstGeom>
          <a:noFill/>
          <a:ln w="9525" algn="ctr">
            <a:noFill/>
            <a:miter lim="800000"/>
            <a:headEnd/>
            <a:tailEnd/>
          </a:ln>
          <a:effectLst/>
        </p:spPr>
        <p:txBody>
          <a:bodyPr lIns="73025" tIns="36512" rIns="73025" bIns="36512">
            <a:spAutoFit/>
          </a:bodyPr>
          <a:lstStyle/>
          <a:p>
            <a:pPr algn="l">
              <a:lnSpc>
                <a:spcPct val="100000"/>
              </a:lnSpc>
            </a:pPr>
            <a:r>
              <a:rPr lang="en-GB" sz="1800" i="0" dirty="0"/>
              <a:t>These satellites orbit in a sun-synchronous orbital plane for rapid </a:t>
            </a:r>
            <a:r>
              <a:rPr lang="en-GB" sz="1800" i="0" dirty="0">
                <a:latin typeface="+mn-lt"/>
              </a:rPr>
              <a:t>daily</a:t>
            </a:r>
            <a:r>
              <a:rPr lang="en-GB" sz="1800" i="0" dirty="0"/>
              <a:t> large-area imaging (640km swath width with 32m resolution). Can observe effects of natural disasters. Imaged the effects of Hurricane Katrina and the Indian Ocean Tsunami.</a:t>
            </a:r>
          </a:p>
        </p:txBody>
      </p:sp>
      <p:sp>
        <p:nvSpPr>
          <p:cNvPr id="85000" name="Text Box 8"/>
          <p:cNvSpPr txBox="1">
            <a:spLocks noChangeArrowheads="1"/>
          </p:cNvSpPr>
          <p:nvPr/>
        </p:nvSpPr>
        <p:spPr bwMode="auto">
          <a:xfrm>
            <a:off x="7086600" y="1066800"/>
            <a:ext cx="1873250" cy="347663"/>
          </a:xfrm>
          <a:prstGeom prst="rect">
            <a:avLst/>
          </a:prstGeom>
          <a:noFill/>
          <a:ln w="9525" algn="ctr">
            <a:noFill/>
            <a:miter lim="800000"/>
            <a:headEnd/>
            <a:tailEnd/>
          </a:ln>
          <a:effectLst/>
        </p:spPr>
        <p:txBody>
          <a:bodyPr wrap="none" lIns="73025" tIns="36512" rIns="73025" bIns="36512">
            <a:spAutoFit/>
          </a:bodyPr>
          <a:lstStyle/>
          <a:p>
            <a:pPr algn="l">
              <a:lnSpc>
                <a:spcPct val="100000"/>
              </a:lnSpc>
            </a:pPr>
            <a:r>
              <a:rPr lang="en-GB" sz="1800" b="1" i="0">
                <a:solidFill>
                  <a:schemeClr val="hlink"/>
                </a:solidFill>
              </a:rPr>
              <a:t>www.dmcii.com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152400" y="381000"/>
            <a:ext cx="8763000" cy="685800"/>
          </a:xfrm>
        </p:spPr>
        <p:txBody>
          <a:bodyPr/>
          <a:lstStyle/>
          <a:p>
            <a:r>
              <a:rPr lang="en-GB" dirty="0"/>
              <a:t>DMC in use: after Hurricane Katrina, 2005</a:t>
            </a:r>
          </a:p>
        </p:txBody>
      </p:sp>
      <p:pic>
        <p:nvPicPr>
          <p:cNvPr id="229379" name="Picture 3" descr="new_orleans"/>
          <p:cNvPicPr>
            <a:picLocks noChangeAspect="1" noChangeArrowheads="1"/>
          </p:cNvPicPr>
          <p:nvPr/>
        </p:nvPicPr>
        <p:blipFill>
          <a:blip r:embed="rId3" cstate="print"/>
          <a:srcRect/>
          <a:stretch>
            <a:fillRect/>
          </a:stretch>
        </p:blipFill>
        <p:spPr bwMode="auto">
          <a:xfrm>
            <a:off x="-3175" y="1282700"/>
            <a:ext cx="6319838" cy="5267325"/>
          </a:xfrm>
          <a:prstGeom prst="rect">
            <a:avLst/>
          </a:prstGeom>
          <a:noFill/>
        </p:spPr>
      </p:pic>
      <p:sp>
        <p:nvSpPr>
          <p:cNvPr id="229380" name="Text Box 4"/>
          <p:cNvSpPr txBox="1">
            <a:spLocks noChangeArrowheads="1"/>
          </p:cNvSpPr>
          <p:nvPr/>
        </p:nvSpPr>
        <p:spPr bwMode="auto">
          <a:xfrm>
            <a:off x="460375" y="1798638"/>
            <a:ext cx="146050" cy="347662"/>
          </a:xfrm>
          <a:prstGeom prst="rect">
            <a:avLst/>
          </a:prstGeom>
          <a:noFill/>
          <a:ln w="9525" algn="ctr">
            <a:noFill/>
            <a:miter lim="800000"/>
            <a:headEnd/>
            <a:tailEnd/>
          </a:ln>
          <a:effectLst/>
        </p:spPr>
        <p:txBody>
          <a:bodyPr wrap="none" lIns="73025" tIns="36512" rIns="73025" bIns="36512">
            <a:spAutoFit/>
          </a:bodyPr>
          <a:lstStyle/>
          <a:p>
            <a:pPr>
              <a:lnSpc>
                <a:spcPct val="100000"/>
              </a:lnSpc>
            </a:pPr>
            <a:endParaRPr lang="en-GB" sz="1800" b="1" i="0">
              <a:effectLst>
                <a:outerShdw blurRad="38100" dist="38100" dir="2700000" algn="tl">
                  <a:srgbClr val="C0C0C0"/>
                </a:outerShdw>
              </a:effectLst>
            </a:endParaRPr>
          </a:p>
        </p:txBody>
      </p:sp>
      <p:sp>
        <p:nvSpPr>
          <p:cNvPr id="229381" name="Text Box 5"/>
          <p:cNvSpPr txBox="1">
            <a:spLocks noChangeArrowheads="1"/>
          </p:cNvSpPr>
          <p:nvPr/>
        </p:nvSpPr>
        <p:spPr bwMode="auto">
          <a:xfrm>
            <a:off x="688975" y="2560638"/>
            <a:ext cx="146050" cy="347662"/>
          </a:xfrm>
          <a:prstGeom prst="rect">
            <a:avLst/>
          </a:prstGeom>
          <a:noFill/>
          <a:ln w="9525" algn="ctr">
            <a:noFill/>
            <a:miter lim="800000"/>
            <a:headEnd/>
            <a:tailEnd/>
          </a:ln>
          <a:effectLst/>
        </p:spPr>
        <p:txBody>
          <a:bodyPr wrap="none" lIns="73025" tIns="36512" rIns="73025" bIns="36512">
            <a:spAutoFit/>
          </a:bodyPr>
          <a:lstStyle/>
          <a:p>
            <a:pPr algn="l">
              <a:lnSpc>
                <a:spcPct val="100000"/>
              </a:lnSpc>
            </a:pPr>
            <a:endParaRPr lang="en-GB" sz="1800" b="1" i="0">
              <a:effectLst>
                <a:outerShdw blurRad="38100" dist="38100" dir="2700000" algn="tl">
                  <a:srgbClr val="C0C0C0"/>
                </a:outerShdw>
              </a:effectLst>
            </a:endParaRPr>
          </a:p>
        </p:txBody>
      </p:sp>
      <p:sp>
        <p:nvSpPr>
          <p:cNvPr id="229382" name="Text Box 6"/>
          <p:cNvSpPr txBox="1">
            <a:spLocks noChangeArrowheads="1"/>
          </p:cNvSpPr>
          <p:nvPr/>
        </p:nvSpPr>
        <p:spPr bwMode="auto">
          <a:xfrm>
            <a:off x="6372225" y="1133475"/>
            <a:ext cx="2895600" cy="1171575"/>
          </a:xfrm>
          <a:prstGeom prst="rect">
            <a:avLst/>
          </a:prstGeom>
          <a:noFill/>
          <a:ln w="9525">
            <a:noFill/>
            <a:miter lim="800000"/>
            <a:headEnd/>
            <a:tailEnd/>
          </a:ln>
          <a:effectLst/>
        </p:spPr>
        <p:txBody>
          <a:bodyPr lIns="73025" tIns="36512" rIns="73025" bIns="36512">
            <a:spAutoFit/>
          </a:bodyPr>
          <a:lstStyle/>
          <a:p>
            <a:pPr algn="l">
              <a:lnSpc>
                <a:spcPct val="100000"/>
              </a:lnSpc>
              <a:spcAft>
                <a:spcPct val="55000"/>
              </a:spcAft>
            </a:pPr>
            <a:r>
              <a:rPr lang="en-GB" sz="1800" i="0" dirty="0"/>
              <a:t>In this false-</a:t>
            </a:r>
            <a:r>
              <a:rPr lang="en-GB" sz="1800" i="0" dirty="0" err="1"/>
              <a:t>color</a:t>
            </a:r>
            <a:r>
              <a:rPr lang="en-GB" sz="1800" i="0" dirty="0"/>
              <a:t> image, dry land is red. Flooded and damaged land is shown as brown.</a:t>
            </a:r>
          </a:p>
        </p:txBody>
      </p:sp>
      <p:sp>
        <p:nvSpPr>
          <p:cNvPr id="229383" name="Text Box 7"/>
          <p:cNvSpPr txBox="1">
            <a:spLocks noChangeArrowheads="1"/>
          </p:cNvSpPr>
          <p:nvPr/>
        </p:nvSpPr>
        <p:spPr bwMode="auto">
          <a:xfrm>
            <a:off x="4495800" y="6510338"/>
            <a:ext cx="1873250" cy="347662"/>
          </a:xfrm>
          <a:prstGeom prst="rect">
            <a:avLst/>
          </a:prstGeom>
          <a:noFill/>
          <a:ln w="9525" algn="ctr">
            <a:noFill/>
            <a:miter lim="800000"/>
            <a:headEnd/>
            <a:tailEnd/>
          </a:ln>
          <a:effectLst/>
        </p:spPr>
        <p:txBody>
          <a:bodyPr wrap="none" lIns="73025" tIns="36512" rIns="73025" bIns="36512">
            <a:spAutoFit/>
          </a:bodyPr>
          <a:lstStyle/>
          <a:p>
            <a:pPr algn="l">
              <a:lnSpc>
                <a:spcPct val="100000"/>
              </a:lnSpc>
            </a:pPr>
            <a:r>
              <a:rPr lang="en-GB" sz="1800" b="1" i="0">
                <a:solidFill>
                  <a:schemeClr val="hlink"/>
                </a:solidFill>
              </a:rPr>
              <a:t>www.dmcii.com</a:t>
            </a:r>
          </a:p>
        </p:txBody>
      </p:sp>
      <p:sp>
        <p:nvSpPr>
          <p:cNvPr id="229384" name="Text Box 8"/>
          <p:cNvSpPr txBox="1">
            <a:spLocks noChangeArrowheads="1"/>
          </p:cNvSpPr>
          <p:nvPr/>
        </p:nvSpPr>
        <p:spPr bwMode="auto">
          <a:xfrm>
            <a:off x="6388100" y="2463800"/>
            <a:ext cx="2628900" cy="2954526"/>
          </a:xfrm>
          <a:prstGeom prst="rect">
            <a:avLst/>
          </a:prstGeom>
          <a:noFill/>
          <a:ln w="9525" algn="ctr">
            <a:noFill/>
            <a:miter lim="800000"/>
            <a:headEnd/>
            <a:tailEnd/>
          </a:ln>
          <a:effectLst/>
        </p:spPr>
        <p:txBody>
          <a:bodyPr lIns="73025" tIns="36512" rIns="73025" bIns="36512">
            <a:spAutoFit/>
          </a:bodyPr>
          <a:lstStyle/>
          <a:p>
            <a:pPr algn="l">
              <a:lnSpc>
                <a:spcPct val="100000"/>
              </a:lnSpc>
              <a:spcBef>
                <a:spcPct val="40000"/>
              </a:spcBef>
            </a:pPr>
            <a:r>
              <a:rPr lang="en-GB" sz="1800" i="0" dirty="0"/>
              <a:t>Small part of </a:t>
            </a:r>
            <a:r>
              <a:rPr lang="en-GB" sz="1800" i="0" dirty="0" smtClean="0"/>
              <a:t>an image from the NigeriaSat-1 satellite, taken on </a:t>
            </a:r>
            <a:r>
              <a:rPr lang="en-GB" sz="1800" i="0" dirty="0"/>
              <a:t>Friday 2 September 2005, for US Geological Survey.</a:t>
            </a:r>
          </a:p>
          <a:p>
            <a:pPr algn="l">
              <a:lnSpc>
                <a:spcPct val="100000"/>
              </a:lnSpc>
              <a:spcBef>
                <a:spcPct val="40000"/>
              </a:spcBef>
            </a:pPr>
            <a:r>
              <a:rPr lang="en-GB" sz="1800" i="0" dirty="0"/>
              <a:t>DMC is working as part of the United Nations International Charter for Space and Major Disasters.</a:t>
            </a:r>
          </a:p>
        </p:txBody>
      </p:sp>
      <p:grpSp>
        <p:nvGrpSpPr>
          <p:cNvPr id="229385" name="Group 9"/>
          <p:cNvGrpSpPr>
            <a:grpSpLocks/>
          </p:cNvGrpSpPr>
          <p:nvPr/>
        </p:nvGrpSpPr>
        <p:grpSpPr bwMode="auto">
          <a:xfrm>
            <a:off x="0" y="4876800"/>
            <a:ext cx="1847850" cy="1809750"/>
            <a:chOff x="0" y="3072"/>
            <a:chExt cx="1164" cy="1140"/>
          </a:xfrm>
        </p:grpSpPr>
        <p:pic>
          <p:nvPicPr>
            <p:cNvPr id="229386" name="Picture 10" descr="gulf_of_mexico_news"/>
            <p:cNvPicPr>
              <a:picLocks noChangeAspect="1" noChangeArrowheads="1"/>
            </p:cNvPicPr>
            <p:nvPr/>
          </p:nvPicPr>
          <p:blipFill>
            <a:blip r:embed="rId4" cstate="print"/>
            <a:srcRect/>
            <a:stretch>
              <a:fillRect/>
            </a:stretch>
          </p:blipFill>
          <p:spPr bwMode="auto">
            <a:xfrm>
              <a:off x="0" y="3072"/>
              <a:ext cx="1164" cy="1140"/>
            </a:xfrm>
            <a:prstGeom prst="rect">
              <a:avLst/>
            </a:prstGeom>
            <a:noFill/>
          </p:spPr>
        </p:pic>
        <p:sp>
          <p:nvSpPr>
            <p:cNvPr id="229387" name="Rectangle 11"/>
            <p:cNvSpPr>
              <a:spLocks noChangeArrowheads="1"/>
            </p:cNvSpPr>
            <p:nvPr/>
          </p:nvSpPr>
          <p:spPr bwMode="auto">
            <a:xfrm>
              <a:off x="480" y="3504"/>
              <a:ext cx="240" cy="192"/>
            </a:xfrm>
            <a:prstGeom prst="rect">
              <a:avLst/>
            </a:prstGeom>
            <a:noFill/>
            <a:ln w="9525" algn="ctr">
              <a:solidFill>
                <a:srgbClr val="FFFF00"/>
              </a:solidFill>
              <a:miter lim="800000"/>
              <a:headEnd/>
              <a:tailEnd/>
            </a:ln>
            <a:effectLst/>
          </p:spPr>
          <p:txBody>
            <a:bodyPr wrap="none" lIns="73025" tIns="36512" rIns="73025" bIns="36512" anchor="ctr"/>
            <a:lstStyle/>
            <a:p>
              <a:endParaRPr lang="en-AU"/>
            </a:p>
          </p:txBody>
        </p:sp>
      </p:grpSp>
      <p:sp>
        <p:nvSpPr>
          <p:cNvPr id="229388" name="Text Box 12"/>
          <p:cNvSpPr txBox="1">
            <a:spLocks noChangeArrowheads="1"/>
          </p:cNvSpPr>
          <p:nvPr/>
        </p:nvSpPr>
        <p:spPr bwMode="auto">
          <a:xfrm>
            <a:off x="6375400" y="5499100"/>
            <a:ext cx="2590800" cy="1320800"/>
          </a:xfrm>
          <a:prstGeom prst="rect">
            <a:avLst/>
          </a:prstGeom>
          <a:noFill/>
          <a:ln w="9525" algn="ctr">
            <a:noFill/>
            <a:miter lim="800000"/>
            <a:headEnd/>
            <a:tailEnd/>
          </a:ln>
          <a:effectLst/>
        </p:spPr>
        <p:txBody>
          <a:bodyPr lIns="82124" tIns="41061" rIns="82124" bIns="41061">
            <a:spAutoFit/>
          </a:bodyPr>
          <a:lstStyle/>
          <a:p>
            <a:pPr algn="l" defTabSz="814388"/>
            <a:r>
              <a:rPr lang="en-GB" sz="1800" i="0" dirty="0"/>
              <a:t>All imagery delivered by using </a:t>
            </a:r>
            <a:r>
              <a:rPr lang="en-GB" sz="1800" dirty="0"/>
              <a:t>Saratoga</a:t>
            </a:r>
            <a:r>
              <a:rPr lang="en-GB" sz="1800" i="0" dirty="0"/>
              <a:t> over UDP/IP.</a:t>
            </a:r>
          </a:p>
          <a:p>
            <a:pPr algn="l" defTabSz="814388"/>
            <a:r>
              <a:rPr lang="en-GB" sz="1800" b="1" dirty="0"/>
              <a:t>Saratoga</a:t>
            </a:r>
            <a:r>
              <a:rPr lang="en-GB" sz="1800" b="1" i="0" dirty="0"/>
              <a:t> is in daily operational use.</a:t>
            </a:r>
            <a:endParaRPr 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9384"/>
                                        </p:tgtEl>
                                        <p:attrNameLst>
                                          <p:attrName>style.visibility</p:attrName>
                                        </p:attrNameLst>
                                      </p:cBhvr>
                                      <p:to>
                                        <p:strVal val="visible"/>
                                      </p:to>
                                    </p:set>
                                    <p:anim calcmode="lin" valueType="num">
                                      <p:cBhvr additive="base">
                                        <p:cTn id="7" dur="500" fill="hold"/>
                                        <p:tgtEl>
                                          <p:spTgt spid="229384"/>
                                        </p:tgtEl>
                                        <p:attrNameLst>
                                          <p:attrName>ppt_x</p:attrName>
                                        </p:attrNameLst>
                                      </p:cBhvr>
                                      <p:tavLst>
                                        <p:tav tm="0">
                                          <p:val>
                                            <p:strVal val="#ppt_x"/>
                                          </p:val>
                                        </p:tav>
                                        <p:tav tm="100000">
                                          <p:val>
                                            <p:strVal val="#ppt_x"/>
                                          </p:val>
                                        </p:tav>
                                      </p:tavLst>
                                    </p:anim>
                                    <p:anim calcmode="lin" valueType="num">
                                      <p:cBhvr additive="base">
                                        <p:cTn id="8" dur="500" fill="hold"/>
                                        <p:tgtEl>
                                          <p:spTgt spid="2293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9385"/>
                                        </p:tgtEl>
                                        <p:attrNameLst>
                                          <p:attrName>style.visibility</p:attrName>
                                        </p:attrNameLst>
                                      </p:cBhvr>
                                      <p:to>
                                        <p:strVal val="visible"/>
                                      </p:to>
                                    </p:set>
                                    <p:anim calcmode="lin" valueType="num">
                                      <p:cBhvr additive="base">
                                        <p:cTn id="13" dur="500" fill="hold"/>
                                        <p:tgtEl>
                                          <p:spTgt spid="229385"/>
                                        </p:tgtEl>
                                        <p:attrNameLst>
                                          <p:attrName>ppt_x</p:attrName>
                                        </p:attrNameLst>
                                      </p:cBhvr>
                                      <p:tavLst>
                                        <p:tav tm="0">
                                          <p:val>
                                            <p:strVal val="#ppt_x"/>
                                          </p:val>
                                        </p:tav>
                                        <p:tav tm="100000">
                                          <p:val>
                                            <p:strVal val="#ppt_x"/>
                                          </p:val>
                                        </p:tav>
                                      </p:tavLst>
                                    </p:anim>
                                    <p:anim calcmode="lin" valueType="num">
                                      <p:cBhvr additive="base">
                                        <p:cTn id="14" dur="500" fill="hold"/>
                                        <p:tgtEl>
                                          <p:spTgt spid="22938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9388"/>
                                        </p:tgtEl>
                                        <p:attrNameLst>
                                          <p:attrName>style.visibility</p:attrName>
                                        </p:attrNameLst>
                                      </p:cBhvr>
                                      <p:to>
                                        <p:strVal val="visible"/>
                                      </p:to>
                                    </p:set>
                                    <p:anim calcmode="lin" valueType="num">
                                      <p:cBhvr additive="base">
                                        <p:cTn id="19" dur="500" fill="hold"/>
                                        <p:tgtEl>
                                          <p:spTgt spid="229388"/>
                                        </p:tgtEl>
                                        <p:attrNameLst>
                                          <p:attrName>ppt_x</p:attrName>
                                        </p:attrNameLst>
                                      </p:cBhvr>
                                      <p:tavLst>
                                        <p:tav tm="0">
                                          <p:val>
                                            <p:strVal val="#ppt_x"/>
                                          </p:val>
                                        </p:tav>
                                        <p:tav tm="100000">
                                          <p:val>
                                            <p:strVal val="#ppt_x"/>
                                          </p:val>
                                        </p:tav>
                                      </p:tavLst>
                                    </p:anim>
                                    <p:anim calcmode="lin" valueType="num">
                                      <p:cBhvr additive="base">
                                        <p:cTn id="20" dur="500" fill="hold"/>
                                        <p:tgtEl>
                                          <p:spTgt spid="229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4" grpId="0"/>
      <p:bldP spid="22938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46" name="Oval 18"/>
          <p:cNvSpPr>
            <a:spLocks noChangeArrowheads="1"/>
          </p:cNvSpPr>
          <p:nvPr/>
        </p:nvSpPr>
        <p:spPr bwMode="auto">
          <a:xfrm>
            <a:off x="85725" y="1143000"/>
            <a:ext cx="1676400" cy="2590800"/>
          </a:xfrm>
          <a:prstGeom prst="ellipse">
            <a:avLst/>
          </a:prstGeom>
          <a:solidFill>
            <a:schemeClr val="tx1"/>
          </a:solidFill>
          <a:ln w="9525" algn="ctr">
            <a:noFill/>
            <a:round/>
            <a:headEnd/>
            <a:tailEnd/>
          </a:ln>
          <a:effectLst/>
        </p:spPr>
        <p:txBody>
          <a:bodyPr lIns="82124" tIns="41061" rIns="82124" bIns="41061" anchor="ctr">
            <a:spAutoFit/>
          </a:bodyPr>
          <a:lstStyle/>
          <a:p>
            <a:endParaRPr lang="en-AU"/>
          </a:p>
        </p:txBody>
      </p:sp>
      <p:sp>
        <p:nvSpPr>
          <p:cNvPr id="99330" name="Rectangle 2"/>
          <p:cNvSpPr>
            <a:spLocks noGrp="1" noChangeArrowheads="1"/>
          </p:cNvSpPr>
          <p:nvPr>
            <p:ph type="title"/>
          </p:nvPr>
        </p:nvSpPr>
        <p:spPr>
          <a:xfrm>
            <a:off x="152400" y="381000"/>
            <a:ext cx="8839200" cy="685800"/>
          </a:xfrm>
        </p:spPr>
        <p:txBody>
          <a:bodyPr/>
          <a:lstStyle/>
          <a:p>
            <a:r>
              <a:rPr lang="en-GB" i="1" dirty="0" smtClean="0"/>
              <a:t>Saratoga</a:t>
            </a:r>
            <a:r>
              <a:rPr lang="en-GB" dirty="0" smtClean="0"/>
              <a:t>  use in satellite operations</a:t>
            </a:r>
            <a:endParaRPr lang="en-GB" dirty="0"/>
          </a:p>
        </p:txBody>
      </p:sp>
      <p:sp>
        <p:nvSpPr>
          <p:cNvPr id="99331" name="Text Box 3"/>
          <p:cNvSpPr txBox="1">
            <a:spLocks noChangeArrowheads="1"/>
          </p:cNvSpPr>
          <p:nvPr/>
        </p:nvSpPr>
        <p:spPr bwMode="auto">
          <a:xfrm>
            <a:off x="1981200" y="1219200"/>
            <a:ext cx="6931025" cy="987425"/>
          </a:xfrm>
          <a:prstGeom prst="rect">
            <a:avLst/>
          </a:prstGeom>
          <a:noFill/>
          <a:ln w="9525">
            <a:noFill/>
            <a:miter lim="800000"/>
            <a:headEnd/>
            <a:tailEnd/>
          </a:ln>
          <a:effectLst/>
        </p:spPr>
        <p:txBody>
          <a:bodyPr lIns="73025" tIns="36512" rIns="73025" bIns="36512">
            <a:spAutoFit/>
          </a:bodyPr>
          <a:lstStyle/>
          <a:p>
            <a:pPr algn="l">
              <a:lnSpc>
                <a:spcPct val="100000"/>
              </a:lnSpc>
            </a:pPr>
            <a:r>
              <a:rPr lang="en-GB" sz="2000" i="0"/>
              <a:t>Each DMC satellite has multiple onboard computers. The Solid State Data Recorders (SSDRs) control cameras and store and download images using </a:t>
            </a:r>
            <a:r>
              <a:rPr lang="en-GB" sz="2000"/>
              <a:t>Saratoga </a:t>
            </a:r>
            <a:r>
              <a:rPr lang="en-GB" sz="2000" i="0"/>
              <a:t>over UDP/IP.</a:t>
            </a:r>
          </a:p>
        </p:txBody>
      </p:sp>
      <p:pic>
        <p:nvPicPr>
          <p:cNvPr id="99332" name="Picture 4" descr="uk-dmc-earthside"/>
          <p:cNvPicPr>
            <a:picLocks noChangeAspect="1" noChangeArrowheads="1"/>
          </p:cNvPicPr>
          <p:nvPr/>
        </p:nvPicPr>
        <p:blipFill>
          <a:blip r:embed="rId3" cstate="print"/>
          <a:srcRect/>
          <a:stretch>
            <a:fillRect/>
          </a:stretch>
        </p:blipFill>
        <p:spPr bwMode="auto">
          <a:xfrm>
            <a:off x="457200" y="1676400"/>
            <a:ext cx="889000" cy="1503363"/>
          </a:xfrm>
          <a:prstGeom prst="rect">
            <a:avLst/>
          </a:prstGeom>
          <a:noFill/>
        </p:spPr>
      </p:pic>
      <p:sp>
        <p:nvSpPr>
          <p:cNvPr id="99334" name="Freeform 6"/>
          <p:cNvSpPr>
            <a:spLocks/>
          </p:cNvSpPr>
          <p:nvPr/>
        </p:nvSpPr>
        <p:spPr bwMode="auto">
          <a:xfrm rot="1299229" flipH="1">
            <a:off x="838200" y="2971800"/>
            <a:ext cx="457200" cy="1143000"/>
          </a:xfrm>
          <a:custGeom>
            <a:avLst/>
            <a:gdLst/>
            <a:ahLst/>
            <a:cxnLst>
              <a:cxn ang="0">
                <a:pos x="0" y="750"/>
              </a:cxn>
              <a:cxn ang="0">
                <a:pos x="556" y="194"/>
              </a:cxn>
              <a:cxn ang="0">
                <a:pos x="363" y="484"/>
              </a:cxn>
              <a:cxn ang="0">
                <a:pos x="895" y="0"/>
              </a:cxn>
            </a:cxnLst>
            <a:rect l="0" t="0" r="r" b="b"/>
            <a:pathLst>
              <a:path w="895" h="750">
                <a:moveTo>
                  <a:pt x="0" y="750"/>
                </a:moveTo>
                <a:lnTo>
                  <a:pt x="556" y="194"/>
                </a:lnTo>
                <a:lnTo>
                  <a:pt x="363" y="484"/>
                </a:lnTo>
                <a:lnTo>
                  <a:pt x="895" y="0"/>
                </a:lnTo>
              </a:path>
            </a:pathLst>
          </a:custGeom>
          <a:noFill/>
          <a:ln w="60325" cmpd="sng">
            <a:solidFill>
              <a:srgbClr val="FF0000"/>
            </a:solidFill>
            <a:round/>
            <a:headEnd type="stealth" w="med" len="med"/>
            <a:tailEnd/>
          </a:ln>
          <a:effectLst/>
        </p:spPr>
        <p:txBody>
          <a:bodyPr/>
          <a:lstStyle/>
          <a:p>
            <a:endParaRPr lang="en-AU"/>
          </a:p>
        </p:txBody>
      </p:sp>
      <p:pic>
        <p:nvPicPr>
          <p:cNvPr id="99335" name="Picture 7" descr="BL00537_"/>
          <p:cNvPicPr>
            <a:picLocks noChangeAspect="1" noChangeArrowheads="1"/>
          </p:cNvPicPr>
          <p:nvPr/>
        </p:nvPicPr>
        <p:blipFill>
          <a:blip r:embed="rId4" cstate="print"/>
          <a:srcRect/>
          <a:stretch>
            <a:fillRect/>
          </a:stretch>
        </p:blipFill>
        <p:spPr bwMode="auto">
          <a:xfrm>
            <a:off x="914400" y="4495800"/>
            <a:ext cx="395288" cy="679450"/>
          </a:xfrm>
          <a:prstGeom prst="rect">
            <a:avLst/>
          </a:prstGeom>
          <a:noFill/>
        </p:spPr>
      </p:pic>
      <p:sp>
        <p:nvSpPr>
          <p:cNvPr id="99336" name="Text Box 8"/>
          <p:cNvSpPr txBox="1">
            <a:spLocks noChangeArrowheads="1"/>
          </p:cNvSpPr>
          <p:nvPr/>
        </p:nvSpPr>
        <p:spPr bwMode="auto">
          <a:xfrm>
            <a:off x="-47625" y="3724275"/>
            <a:ext cx="971550" cy="984250"/>
          </a:xfrm>
          <a:prstGeom prst="rect">
            <a:avLst/>
          </a:prstGeom>
          <a:noFill/>
          <a:ln w="9525" algn="ctr">
            <a:noFill/>
            <a:miter lim="800000"/>
            <a:headEnd/>
            <a:tailEnd/>
          </a:ln>
          <a:effectLst/>
        </p:spPr>
        <p:txBody>
          <a:bodyPr wrap="none" lIns="73025" tIns="36512" rIns="73025" bIns="36512">
            <a:spAutoFit/>
          </a:bodyPr>
          <a:lstStyle/>
          <a:p>
            <a:pPr>
              <a:lnSpc>
                <a:spcPct val="100000"/>
              </a:lnSpc>
            </a:pPr>
            <a:r>
              <a:rPr lang="en-GB" sz="1400" b="1" i="0"/>
              <a:t>minimum</a:t>
            </a:r>
          </a:p>
          <a:p>
            <a:pPr>
              <a:lnSpc>
                <a:spcPct val="100000"/>
              </a:lnSpc>
            </a:pPr>
            <a:r>
              <a:rPr lang="en-GB" sz="1400" b="1" i="0"/>
              <a:t>8.1 Mbps</a:t>
            </a:r>
          </a:p>
          <a:p>
            <a:pPr>
              <a:lnSpc>
                <a:spcPct val="100000"/>
              </a:lnSpc>
            </a:pPr>
            <a:r>
              <a:rPr lang="en-GB" sz="1400" b="1" i="0"/>
              <a:t>downlink</a:t>
            </a:r>
          </a:p>
          <a:p>
            <a:pPr>
              <a:lnSpc>
                <a:spcPct val="100000"/>
              </a:lnSpc>
            </a:pPr>
            <a:r>
              <a:rPr lang="en-GB" sz="900" b="1" i="0"/>
              <a:t>minimum</a:t>
            </a:r>
          </a:p>
          <a:p>
            <a:pPr>
              <a:lnSpc>
                <a:spcPct val="100000"/>
              </a:lnSpc>
            </a:pPr>
            <a:r>
              <a:rPr lang="en-GB" sz="900" b="1" i="0"/>
              <a:t>9600bps uplink</a:t>
            </a:r>
          </a:p>
        </p:txBody>
      </p:sp>
      <p:sp>
        <p:nvSpPr>
          <p:cNvPr id="99337" name="Freeform 9"/>
          <p:cNvSpPr>
            <a:spLocks/>
          </p:cNvSpPr>
          <p:nvPr/>
        </p:nvSpPr>
        <p:spPr bwMode="auto">
          <a:xfrm rot="1299229" flipH="1">
            <a:off x="685800" y="3429000"/>
            <a:ext cx="457200" cy="1143000"/>
          </a:xfrm>
          <a:custGeom>
            <a:avLst/>
            <a:gdLst/>
            <a:ahLst/>
            <a:cxnLst>
              <a:cxn ang="0">
                <a:pos x="0" y="750"/>
              </a:cxn>
              <a:cxn ang="0">
                <a:pos x="556" y="194"/>
              </a:cxn>
              <a:cxn ang="0">
                <a:pos x="363" y="484"/>
              </a:cxn>
              <a:cxn ang="0">
                <a:pos x="895" y="0"/>
              </a:cxn>
            </a:cxnLst>
            <a:rect l="0" t="0" r="r" b="b"/>
            <a:pathLst>
              <a:path w="895" h="750">
                <a:moveTo>
                  <a:pt x="0" y="750"/>
                </a:moveTo>
                <a:lnTo>
                  <a:pt x="556" y="194"/>
                </a:lnTo>
                <a:lnTo>
                  <a:pt x="363" y="484"/>
                </a:lnTo>
                <a:lnTo>
                  <a:pt x="895" y="0"/>
                </a:lnTo>
              </a:path>
            </a:pathLst>
          </a:custGeom>
          <a:noFill/>
          <a:ln w="25400" cmpd="sng">
            <a:solidFill>
              <a:srgbClr val="FF0000"/>
            </a:solidFill>
            <a:round/>
            <a:headEnd/>
            <a:tailEnd type="stealth" w="med" len="med"/>
          </a:ln>
          <a:effectLst/>
        </p:spPr>
        <p:txBody>
          <a:bodyPr/>
          <a:lstStyle/>
          <a:p>
            <a:endParaRPr lang="en-AU"/>
          </a:p>
        </p:txBody>
      </p:sp>
      <p:sp>
        <p:nvSpPr>
          <p:cNvPr id="99338" name="Freeform 10"/>
          <p:cNvSpPr>
            <a:spLocks/>
          </p:cNvSpPr>
          <p:nvPr/>
        </p:nvSpPr>
        <p:spPr bwMode="auto">
          <a:xfrm>
            <a:off x="152400" y="5334000"/>
            <a:ext cx="1752600" cy="762000"/>
          </a:xfrm>
          <a:custGeom>
            <a:avLst/>
            <a:gdLst/>
            <a:ahLst/>
            <a:cxnLst>
              <a:cxn ang="0">
                <a:pos x="1" y="216"/>
              </a:cxn>
              <a:cxn ang="0">
                <a:pos x="35" y="187"/>
              </a:cxn>
              <a:cxn ang="0">
                <a:pos x="40" y="140"/>
              </a:cxn>
              <a:cxn ang="0">
                <a:pos x="85" y="112"/>
              </a:cxn>
              <a:cxn ang="0">
                <a:pos x="125" y="71"/>
              </a:cxn>
              <a:cxn ang="0">
                <a:pos x="173" y="62"/>
              </a:cxn>
              <a:cxn ang="0">
                <a:pos x="206" y="29"/>
              </a:cxn>
              <a:cxn ang="0">
                <a:pos x="257" y="45"/>
              </a:cxn>
              <a:cxn ang="0">
                <a:pos x="297" y="15"/>
              </a:cxn>
              <a:cxn ang="0">
                <a:pos x="354" y="16"/>
              </a:cxn>
              <a:cxn ang="0">
                <a:pos x="433" y="3"/>
              </a:cxn>
              <a:cxn ang="0">
                <a:pos x="488" y="1"/>
              </a:cxn>
              <a:cxn ang="0">
                <a:pos x="526" y="16"/>
              </a:cxn>
              <a:cxn ang="0">
                <a:pos x="559" y="0"/>
              </a:cxn>
              <a:cxn ang="0">
                <a:pos x="594" y="12"/>
              </a:cxn>
              <a:cxn ang="0">
                <a:pos x="633" y="21"/>
              </a:cxn>
              <a:cxn ang="0">
                <a:pos x="670" y="13"/>
              </a:cxn>
              <a:cxn ang="0">
                <a:pos x="729" y="29"/>
              </a:cxn>
              <a:cxn ang="0">
                <a:pos x="762" y="38"/>
              </a:cxn>
              <a:cxn ang="0">
                <a:pos x="782" y="56"/>
              </a:cxn>
              <a:cxn ang="0">
                <a:pos x="825" y="55"/>
              </a:cxn>
              <a:cxn ang="0">
                <a:pos x="865" y="93"/>
              </a:cxn>
              <a:cxn ang="0">
                <a:pos x="895" y="126"/>
              </a:cxn>
              <a:cxn ang="0">
                <a:pos x="937" y="149"/>
              </a:cxn>
              <a:cxn ang="0">
                <a:pos x="968" y="186"/>
              </a:cxn>
              <a:cxn ang="0">
                <a:pos x="971" y="215"/>
              </a:cxn>
              <a:cxn ang="0">
                <a:pos x="955" y="242"/>
              </a:cxn>
              <a:cxn ang="0">
                <a:pos x="986" y="259"/>
              </a:cxn>
              <a:cxn ang="0">
                <a:pos x="952" y="271"/>
              </a:cxn>
              <a:cxn ang="0">
                <a:pos x="957" y="312"/>
              </a:cxn>
              <a:cxn ang="0">
                <a:pos x="932" y="333"/>
              </a:cxn>
              <a:cxn ang="0">
                <a:pos x="927" y="361"/>
              </a:cxn>
              <a:cxn ang="0">
                <a:pos x="890" y="373"/>
              </a:cxn>
              <a:cxn ang="0">
                <a:pos x="851" y="414"/>
              </a:cxn>
              <a:cxn ang="0">
                <a:pos x="802" y="420"/>
              </a:cxn>
              <a:cxn ang="0">
                <a:pos x="766" y="445"/>
              </a:cxn>
              <a:cxn ang="0">
                <a:pos x="720" y="451"/>
              </a:cxn>
              <a:cxn ang="0">
                <a:pos x="676" y="475"/>
              </a:cxn>
              <a:cxn ang="0">
                <a:pos x="646" y="465"/>
              </a:cxn>
              <a:cxn ang="0">
                <a:pos x="610" y="484"/>
              </a:cxn>
              <a:cxn ang="0">
                <a:pos x="565" y="468"/>
              </a:cxn>
              <a:cxn ang="0">
                <a:pos x="529" y="484"/>
              </a:cxn>
              <a:cxn ang="0">
                <a:pos x="488" y="471"/>
              </a:cxn>
              <a:cxn ang="0">
                <a:pos x="436" y="484"/>
              </a:cxn>
              <a:cxn ang="0">
                <a:pos x="393" y="465"/>
              </a:cxn>
              <a:cxn ang="0">
                <a:pos x="340" y="468"/>
              </a:cxn>
              <a:cxn ang="0">
                <a:pos x="313" y="442"/>
              </a:cxn>
              <a:cxn ang="0">
                <a:pos x="274" y="454"/>
              </a:cxn>
              <a:cxn ang="0">
                <a:pos x="235" y="436"/>
              </a:cxn>
              <a:cxn ang="0">
                <a:pos x="212" y="428"/>
              </a:cxn>
              <a:cxn ang="0">
                <a:pos x="175" y="396"/>
              </a:cxn>
              <a:cxn ang="0">
                <a:pos x="130" y="394"/>
              </a:cxn>
              <a:cxn ang="0">
                <a:pos x="66" y="365"/>
              </a:cxn>
              <a:cxn ang="0">
                <a:pos x="40" y="330"/>
              </a:cxn>
              <a:cxn ang="0">
                <a:pos x="0" y="303"/>
              </a:cxn>
              <a:cxn ang="0">
                <a:pos x="8" y="266"/>
              </a:cxn>
              <a:cxn ang="0">
                <a:pos x="20" y="242"/>
              </a:cxn>
            </a:cxnLst>
            <a:rect l="0" t="0" r="r" b="b"/>
            <a:pathLst>
              <a:path w="986" h="484">
                <a:moveTo>
                  <a:pt x="20" y="242"/>
                </a:moveTo>
                <a:lnTo>
                  <a:pt x="11" y="236"/>
                </a:lnTo>
                <a:lnTo>
                  <a:pt x="3" y="227"/>
                </a:lnTo>
                <a:lnTo>
                  <a:pt x="1" y="216"/>
                </a:lnTo>
                <a:lnTo>
                  <a:pt x="3" y="207"/>
                </a:lnTo>
                <a:lnTo>
                  <a:pt x="11" y="198"/>
                </a:lnTo>
                <a:lnTo>
                  <a:pt x="22" y="192"/>
                </a:lnTo>
                <a:lnTo>
                  <a:pt x="35" y="187"/>
                </a:lnTo>
                <a:lnTo>
                  <a:pt x="28" y="175"/>
                </a:lnTo>
                <a:lnTo>
                  <a:pt x="26" y="163"/>
                </a:lnTo>
                <a:lnTo>
                  <a:pt x="31" y="151"/>
                </a:lnTo>
                <a:lnTo>
                  <a:pt x="40" y="140"/>
                </a:lnTo>
                <a:lnTo>
                  <a:pt x="54" y="131"/>
                </a:lnTo>
                <a:lnTo>
                  <a:pt x="70" y="126"/>
                </a:lnTo>
                <a:lnTo>
                  <a:pt x="88" y="126"/>
                </a:lnTo>
                <a:lnTo>
                  <a:pt x="85" y="112"/>
                </a:lnTo>
                <a:lnTo>
                  <a:pt x="90" y="99"/>
                </a:lnTo>
                <a:lnTo>
                  <a:pt x="97" y="88"/>
                </a:lnTo>
                <a:lnTo>
                  <a:pt x="110" y="77"/>
                </a:lnTo>
                <a:lnTo>
                  <a:pt x="125" y="71"/>
                </a:lnTo>
                <a:lnTo>
                  <a:pt x="142" y="68"/>
                </a:lnTo>
                <a:lnTo>
                  <a:pt x="161" y="68"/>
                </a:lnTo>
                <a:lnTo>
                  <a:pt x="178" y="73"/>
                </a:lnTo>
                <a:lnTo>
                  <a:pt x="173" y="62"/>
                </a:lnTo>
                <a:lnTo>
                  <a:pt x="175" y="51"/>
                </a:lnTo>
                <a:lnTo>
                  <a:pt x="183" y="41"/>
                </a:lnTo>
                <a:lnTo>
                  <a:pt x="192" y="33"/>
                </a:lnTo>
                <a:lnTo>
                  <a:pt x="206" y="29"/>
                </a:lnTo>
                <a:lnTo>
                  <a:pt x="220" y="29"/>
                </a:lnTo>
                <a:lnTo>
                  <a:pt x="235" y="30"/>
                </a:lnTo>
                <a:lnTo>
                  <a:pt x="248" y="36"/>
                </a:lnTo>
                <a:lnTo>
                  <a:pt x="257" y="45"/>
                </a:lnTo>
                <a:lnTo>
                  <a:pt x="260" y="35"/>
                </a:lnTo>
                <a:lnTo>
                  <a:pt x="269" y="24"/>
                </a:lnTo>
                <a:lnTo>
                  <a:pt x="283" y="18"/>
                </a:lnTo>
                <a:lnTo>
                  <a:pt x="297" y="15"/>
                </a:lnTo>
                <a:lnTo>
                  <a:pt x="314" y="15"/>
                </a:lnTo>
                <a:lnTo>
                  <a:pt x="328" y="19"/>
                </a:lnTo>
                <a:lnTo>
                  <a:pt x="340" y="27"/>
                </a:lnTo>
                <a:lnTo>
                  <a:pt x="354" y="16"/>
                </a:lnTo>
                <a:lnTo>
                  <a:pt x="373" y="7"/>
                </a:lnTo>
                <a:lnTo>
                  <a:pt x="393" y="3"/>
                </a:lnTo>
                <a:lnTo>
                  <a:pt x="413" y="1"/>
                </a:lnTo>
                <a:lnTo>
                  <a:pt x="433" y="3"/>
                </a:lnTo>
                <a:lnTo>
                  <a:pt x="454" y="7"/>
                </a:lnTo>
                <a:lnTo>
                  <a:pt x="472" y="15"/>
                </a:lnTo>
                <a:lnTo>
                  <a:pt x="477" y="7"/>
                </a:lnTo>
                <a:lnTo>
                  <a:pt x="488" y="1"/>
                </a:lnTo>
                <a:lnTo>
                  <a:pt x="500" y="0"/>
                </a:lnTo>
                <a:lnTo>
                  <a:pt x="512" y="1"/>
                </a:lnTo>
                <a:lnTo>
                  <a:pt x="522" y="7"/>
                </a:lnTo>
                <a:lnTo>
                  <a:pt x="526" y="16"/>
                </a:lnTo>
                <a:lnTo>
                  <a:pt x="529" y="9"/>
                </a:lnTo>
                <a:lnTo>
                  <a:pt x="537" y="3"/>
                </a:lnTo>
                <a:lnTo>
                  <a:pt x="546" y="0"/>
                </a:lnTo>
                <a:lnTo>
                  <a:pt x="559" y="0"/>
                </a:lnTo>
                <a:lnTo>
                  <a:pt x="570" y="3"/>
                </a:lnTo>
                <a:lnTo>
                  <a:pt x="579" y="7"/>
                </a:lnTo>
                <a:lnTo>
                  <a:pt x="585" y="15"/>
                </a:lnTo>
                <a:lnTo>
                  <a:pt x="594" y="12"/>
                </a:lnTo>
                <a:lnTo>
                  <a:pt x="605" y="12"/>
                </a:lnTo>
                <a:lnTo>
                  <a:pt x="616" y="13"/>
                </a:lnTo>
                <a:lnTo>
                  <a:pt x="627" y="16"/>
                </a:lnTo>
                <a:lnTo>
                  <a:pt x="633" y="21"/>
                </a:lnTo>
                <a:lnTo>
                  <a:pt x="636" y="27"/>
                </a:lnTo>
                <a:lnTo>
                  <a:pt x="644" y="19"/>
                </a:lnTo>
                <a:lnTo>
                  <a:pt x="656" y="15"/>
                </a:lnTo>
                <a:lnTo>
                  <a:pt x="670" y="13"/>
                </a:lnTo>
                <a:lnTo>
                  <a:pt x="687" y="13"/>
                </a:lnTo>
                <a:lnTo>
                  <a:pt x="704" y="16"/>
                </a:lnTo>
                <a:lnTo>
                  <a:pt x="718" y="21"/>
                </a:lnTo>
                <a:lnTo>
                  <a:pt x="729" y="29"/>
                </a:lnTo>
                <a:lnTo>
                  <a:pt x="737" y="36"/>
                </a:lnTo>
                <a:lnTo>
                  <a:pt x="738" y="45"/>
                </a:lnTo>
                <a:lnTo>
                  <a:pt x="749" y="39"/>
                </a:lnTo>
                <a:lnTo>
                  <a:pt x="762" y="38"/>
                </a:lnTo>
                <a:lnTo>
                  <a:pt x="772" y="38"/>
                </a:lnTo>
                <a:lnTo>
                  <a:pt x="779" y="42"/>
                </a:lnTo>
                <a:lnTo>
                  <a:pt x="783" y="48"/>
                </a:lnTo>
                <a:lnTo>
                  <a:pt x="782" y="56"/>
                </a:lnTo>
                <a:lnTo>
                  <a:pt x="776" y="64"/>
                </a:lnTo>
                <a:lnTo>
                  <a:pt x="790" y="56"/>
                </a:lnTo>
                <a:lnTo>
                  <a:pt x="807" y="53"/>
                </a:lnTo>
                <a:lnTo>
                  <a:pt x="825" y="55"/>
                </a:lnTo>
                <a:lnTo>
                  <a:pt x="841" y="61"/>
                </a:lnTo>
                <a:lnTo>
                  <a:pt x="855" y="68"/>
                </a:lnTo>
                <a:lnTo>
                  <a:pt x="862" y="80"/>
                </a:lnTo>
                <a:lnTo>
                  <a:pt x="865" y="93"/>
                </a:lnTo>
                <a:lnTo>
                  <a:pt x="862" y="106"/>
                </a:lnTo>
                <a:lnTo>
                  <a:pt x="876" y="111"/>
                </a:lnTo>
                <a:lnTo>
                  <a:pt x="889" y="119"/>
                </a:lnTo>
                <a:lnTo>
                  <a:pt x="895" y="126"/>
                </a:lnTo>
                <a:lnTo>
                  <a:pt x="898" y="135"/>
                </a:lnTo>
                <a:lnTo>
                  <a:pt x="896" y="143"/>
                </a:lnTo>
                <a:lnTo>
                  <a:pt x="918" y="144"/>
                </a:lnTo>
                <a:lnTo>
                  <a:pt x="937" y="149"/>
                </a:lnTo>
                <a:lnTo>
                  <a:pt x="952" y="157"/>
                </a:lnTo>
                <a:lnTo>
                  <a:pt x="963" y="166"/>
                </a:lnTo>
                <a:lnTo>
                  <a:pt x="969" y="175"/>
                </a:lnTo>
                <a:lnTo>
                  <a:pt x="968" y="186"/>
                </a:lnTo>
                <a:lnTo>
                  <a:pt x="961" y="196"/>
                </a:lnTo>
                <a:lnTo>
                  <a:pt x="949" y="205"/>
                </a:lnTo>
                <a:lnTo>
                  <a:pt x="961" y="208"/>
                </a:lnTo>
                <a:lnTo>
                  <a:pt x="971" y="215"/>
                </a:lnTo>
                <a:lnTo>
                  <a:pt x="975" y="222"/>
                </a:lnTo>
                <a:lnTo>
                  <a:pt x="974" y="230"/>
                </a:lnTo>
                <a:lnTo>
                  <a:pt x="968" y="237"/>
                </a:lnTo>
                <a:lnTo>
                  <a:pt x="955" y="242"/>
                </a:lnTo>
                <a:lnTo>
                  <a:pt x="966" y="242"/>
                </a:lnTo>
                <a:lnTo>
                  <a:pt x="977" y="244"/>
                </a:lnTo>
                <a:lnTo>
                  <a:pt x="985" y="251"/>
                </a:lnTo>
                <a:lnTo>
                  <a:pt x="986" y="259"/>
                </a:lnTo>
                <a:lnTo>
                  <a:pt x="983" y="266"/>
                </a:lnTo>
                <a:lnTo>
                  <a:pt x="974" y="272"/>
                </a:lnTo>
                <a:lnTo>
                  <a:pt x="963" y="274"/>
                </a:lnTo>
                <a:lnTo>
                  <a:pt x="952" y="271"/>
                </a:lnTo>
                <a:lnTo>
                  <a:pt x="960" y="280"/>
                </a:lnTo>
                <a:lnTo>
                  <a:pt x="963" y="291"/>
                </a:lnTo>
                <a:lnTo>
                  <a:pt x="963" y="301"/>
                </a:lnTo>
                <a:lnTo>
                  <a:pt x="957" y="312"/>
                </a:lnTo>
                <a:lnTo>
                  <a:pt x="947" y="320"/>
                </a:lnTo>
                <a:lnTo>
                  <a:pt x="935" y="326"/>
                </a:lnTo>
                <a:lnTo>
                  <a:pt x="921" y="329"/>
                </a:lnTo>
                <a:lnTo>
                  <a:pt x="932" y="333"/>
                </a:lnTo>
                <a:lnTo>
                  <a:pt x="940" y="340"/>
                </a:lnTo>
                <a:lnTo>
                  <a:pt x="941" y="347"/>
                </a:lnTo>
                <a:lnTo>
                  <a:pt x="937" y="355"/>
                </a:lnTo>
                <a:lnTo>
                  <a:pt x="927" y="361"/>
                </a:lnTo>
                <a:lnTo>
                  <a:pt x="915" y="364"/>
                </a:lnTo>
                <a:lnTo>
                  <a:pt x="901" y="364"/>
                </a:lnTo>
                <a:lnTo>
                  <a:pt x="889" y="359"/>
                </a:lnTo>
                <a:lnTo>
                  <a:pt x="890" y="373"/>
                </a:lnTo>
                <a:lnTo>
                  <a:pt x="887" y="385"/>
                </a:lnTo>
                <a:lnTo>
                  <a:pt x="879" y="397"/>
                </a:lnTo>
                <a:lnTo>
                  <a:pt x="867" y="407"/>
                </a:lnTo>
                <a:lnTo>
                  <a:pt x="851" y="414"/>
                </a:lnTo>
                <a:lnTo>
                  <a:pt x="833" y="417"/>
                </a:lnTo>
                <a:lnTo>
                  <a:pt x="816" y="417"/>
                </a:lnTo>
                <a:lnTo>
                  <a:pt x="799" y="413"/>
                </a:lnTo>
                <a:lnTo>
                  <a:pt x="802" y="420"/>
                </a:lnTo>
                <a:lnTo>
                  <a:pt x="800" y="428"/>
                </a:lnTo>
                <a:lnTo>
                  <a:pt x="793" y="436"/>
                </a:lnTo>
                <a:lnTo>
                  <a:pt x="782" y="442"/>
                </a:lnTo>
                <a:lnTo>
                  <a:pt x="766" y="445"/>
                </a:lnTo>
                <a:lnTo>
                  <a:pt x="751" y="446"/>
                </a:lnTo>
                <a:lnTo>
                  <a:pt x="734" y="445"/>
                </a:lnTo>
                <a:lnTo>
                  <a:pt x="720" y="440"/>
                </a:lnTo>
                <a:lnTo>
                  <a:pt x="720" y="451"/>
                </a:lnTo>
                <a:lnTo>
                  <a:pt x="715" y="461"/>
                </a:lnTo>
                <a:lnTo>
                  <a:pt x="704" y="469"/>
                </a:lnTo>
                <a:lnTo>
                  <a:pt x="692" y="474"/>
                </a:lnTo>
                <a:lnTo>
                  <a:pt x="676" y="475"/>
                </a:lnTo>
                <a:lnTo>
                  <a:pt x="663" y="472"/>
                </a:lnTo>
                <a:lnTo>
                  <a:pt x="652" y="465"/>
                </a:lnTo>
                <a:lnTo>
                  <a:pt x="644" y="455"/>
                </a:lnTo>
                <a:lnTo>
                  <a:pt x="646" y="465"/>
                </a:lnTo>
                <a:lnTo>
                  <a:pt x="642" y="472"/>
                </a:lnTo>
                <a:lnTo>
                  <a:pt x="635" y="478"/>
                </a:lnTo>
                <a:lnTo>
                  <a:pt x="622" y="483"/>
                </a:lnTo>
                <a:lnTo>
                  <a:pt x="610" y="484"/>
                </a:lnTo>
                <a:lnTo>
                  <a:pt x="594" y="483"/>
                </a:lnTo>
                <a:lnTo>
                  <a:pt x="582" y="480"/>
                </a:lnTo>
                <a:lnTo>
                  <a:pt x="571" y="474"/>
                </a:lnTo>
                <a:lnTo>
                  <a:pt x="565" y="468"/>
                </a:lnTo>
                <a:lnTo>
                  <a:pt x="562" y="474"/>
                </a:lnTo>
                <a:lnTo>
                  <a:pt x="554" y="478"/>
                </a:lnTo>
                <a:lnTo>
                  <a:pt x="542" y="483"/>
                </a:lnTo>
                <a:lnTo>
                  <a:pt x="529" y="484"/>
                </a:lnTo>
                <a:lnTo>
                  <a:pt x="515" y="484"/>
                </a:lnTo>
                <a:lnTo>
                  <a:pt x="503" y="481"/>
                </a:lnTo>
                <a:lnTo>
                  <a:pt x="494" y="477"/>
                </a:lnTo>
                <a:lnTo>
                  <a:pt x="488" y="471"/>
                </a:lnTo>
                <a:lnTo>
                  <a:pt x="480" y="477"/>
                </a:lnTo>
                <a:lnTo>
                  <a:pt x="467" y="481"/>
                </a:lnTo>
                <a:lnTo>
                  <a:pt x="452" y="484"/>
                </a:lnTo>
                <a:lnTo>
                  <a:pt x="436" y="484"/>
                </a:lnTo>
                <a:lnTo>
                  <a:pt x="421" y="483"/>
                </a:lnTo>
                <a:lnTo>
                  <a:pt x="409" y="478"/>
                </a:lnTo>
                <a:lnTo>
                  <a:pt x="398" y="472"/>
                </a:lnTo>
                <a:lnTo>
                  <a:pt x="393" y="465"/>
                </a:lnTo>
                <a:lnTo>
                  <a:pt x="382" y="469"/>
                </a:lnTo>
                <a:lnTo>
                  <a:pt x="368" y="471"/>
                </a:lnTo>
                <a:lnTo>
                  <a:pt x="354" y="471"/>
                </a:lnTo>
                <a:lnTo>
                  <a:pt x="340" y="468"/>
                </a:lnTo>
                <a:lnTo>
                  <a:pt x="328" y="463"/>
                </a:lnTo>
                <a:lnTo>
                  <a:pt x="319" y="457"/>
                </a:lnTo>
                <a:lnTo>
                  <a:pt x="313" y="449"/>
                </a:lnTo>
                <a:lnTo>
                  <a:pt x="313" y="442"/>
                </a:lnTo>
                <a:lnTo>
                  <a:pt x="310" y="448"/>
                </a:lnTo>
                <a:lnTo>
                  <a:pt x="300" y="451"/>
                </a:lnTo>
                <a:lnTo>
                  <a:pt x="288" y="454"/>
                </a:lnTo>
                <a:lnTo>
                  <a:pt x="274" y="454"/>
                </a:lnTo>
                <a:lnTo>
                  <a:pt x="260" y="451"/>
                </a:lnTo>
                <a:lnTo>
                  <a:pt x="248" y="448"/>
                </a:lnTo>
                <a:lnTo>
                  <a:pt x="238" y="442"/>
                </a:lnTo>
                <a:lnTo>
                  <a:pt x="235" y="436"/>
                </a:lnTo>
                <a:lnTo>
                  <a:pt x="237" y="429"/>
                </a:lnTo>
                <a:lnTo>
                  <a:pt x="243" y="425"/>
                </a:lnTo>
                <a:lnTo>
                  <a:pt x="227" y="428"/>
                </a:lnTo>
                <a:lnTo>
                  <a:pt x="212" y="428"/>
                </a:lnTo>
                <a:lnTo>
                  <a:pt x="198" y="423"/>
                </a:lnTo>
                <a:lnTo>
                  <a:pt x="187" y="416"/>
                </a:lnTo>
                <a:lnTo>
                  <a:pt x="178" y="407"/>
                </a:lnTo>
                <a:lnTo>
                  <a:pt x="175" y="396"/>
                </a:lnTo>
                <a:lnTo>
                  <a:pt x="176" y="385"/>
                </a:lnTo>
                <a:lnTo>
                  <a:pt x="162" y="391"/>
                </a:lnTo>
                <a:lnTo>
                  <a:pt x="145" y="394"/>
                </a:lnTo>
                <a:lnTo>
                  <a:pt x="130" y="394"/>
                </a:lnTo>
                <a:lnTo>
                  <a:pt x="113" y="391"/>
                </a:lnTo>
                <a:lnTo>
                  <a:pt x="99" y="385"/>
                </a:lnTo>
                <a:lnTo>
                  <a:pt x="80" y="376"/>
                </a:lnTo>
                <a:lnTo>
                  <a:pt x="66" y="365"/>
                </a:lnTo>
                <a:lnTo>
                  <a:pt x="57" y="353"/>
                </a:lnTo>
                <a:lnTo>
                  <a:pt x="54" y="341"/>
                </a:lnTo>
                <a:lnTo>
                  <a:pt x="56" y="329"/>
                </a:lnTo>
                <a:lnTo>
                  <a:pt x="40" y="330"/>
                </a:lnTo>
                <a:lnTo>
                  <a:pt x="26" y="327"/>
                </a:lnTo>
                <a:lnTo>
                  <a:pt x="14" y="321"/>
                </a:lnTo>
                <a:lnTo>
                  <a:pt x="4" y="312"/>
                </a:lnTo>
                <a:lnTo>
                  <a:pt x="0" y="303"/>
                </a:lnTo>
                <a:lnTo>
                  <a:pt x="0" y="291"/>
                </a:lnTo>
                <a:lnTo>
                  <a:pt x="6" y="282"/>
                </a:lnTo>
                <a:lnTo>
                  <a:pt x="15" y="272"/>
                </a:lnTo>
                <a:lnTo>
                  <a:pt x="8" y="266"/>
                </a:lnTo>
                <a:lnTo>
                  <a:pt x="4" y="259"/>
                </a:lnTo>
                <a:lnTo>
                  <a:pt x="6" y="253"/>
                </a:lnTo>
                <a:lnTo>
                  <a:pt x="12" y="247"/>
                </a:lnTo>
                <a:lnTo>
                  <a:pt x="20" y="242"/>
                </a:lnTo>
                <a:close/>
              </a:path>
            </a:pathLst>
          </a:custGeom>
          <a:noFill/>
          <a:ln w="19050" cmpd="sng">
            <a:solidFill>
              <a:srgbClr val="000000"/>
            </a:solidFill>
            <a:prstDash val="solid"/>
            <a:round/>
            <a:headEnd/>
            <a:tailEnd/>
          </a:ln>
        </p:spPr>
        <p:txBody>
          <a:bodyPr/>
          <a:lstStyle/>
          <a:p>
            <a:endParaRPr lang="en-AU"/>
          </a:p>
        </p:txBody>
      </p:sp>
      <p:pic>
        <p:nvPicPr>
          <p:cNvPr id="99339" name="Picture 11"/>
          <p:cNvPicPr>
            <a:picLocks noChangeArrowheads="1"/>
          </p:cNvPicPr>
          <p:nvPr/>
        </p:nvPicPr>
        <p:blipFill>
          <a:blip r:embed="rId5" cstate="print"/>
          <a:srcRect/>
          <a:stretch>
            <a:fillRect/>
          </a:stretch>
        </p:blipFill>
        <p:spPr bwMode="auto">
          <a:xfrm>
            <a:off x="914400" y="5181600"/>
            <a:ext cx="428625" cy="247650"/>
          </a:xfrm>
          <a:prstGeom prst="rect">
            <a:avLst/>
          </a:prstGeom>
          <a:noFill/>
          <a:ln w="9525">
            <a:noFill/>
            <a:miter lim="800000"/>
            <a:headEnd/>
            <a:tailEnd/>
          </a:ln>
          <a:effectLst/>
        </p:spPr>
      </p:pic>
      <p:sp>
        <p:nvSpPr>
          <p:cNvPr id="99340" name="Text Box 12"/>
          <p:cNvSpPr txBox="1">
            <a:spLocks noChangeArrowheads="1"/>
          </p:cNvSpPr>
          <p:nvPr/>
        </p:nvSpPr>
        <p:spPr bwMode="auto">
          <a:xfrm>
            <a:off x="431800" y="5499100"/>
            <a:ext cx="1216025" cy="438150"/>
          </a:xfrm>
          <a:prstGeom prst="rect">
            <a:avLst/>
          </a:prstGeom>
          <a:noFill/>
          <a:ln w="9525" algn="ctr">
            <a:noFill/>
            <a:miter lim="800000"/>
            <a:headEnd/>
            <a:tailEnd/>
          </a:ln>
          <a:effectLst/>
        </p:spPr>
        <p:txBody>
          <a:bodyPr wrap="none" lIns="73025" tIns="36512" rIns="73025" bIns="36512">
            <a:spAutoFit/>
          </a:bodyPr>
          <a:lstStyle/>
          <a:p>
            <a:pPr>
              <a:lnSpc>
                <a:spcPct val="100000"/>
              </a:lnSpc>
            </a:pPr>
            <a:r>
              <a:rPr lang="en-GB" sz="1200" b="1" i="0"/>
              <a:t>ground station</a:t>
            </a:r>
          </a:p>
          <a:p>
            <a:pPr>
              <a:lnSpc>
                <a:spcPct val="100000"/>
              </a:lnSpc>
            </a:pPr>
            <a:r>
              <a:rPr lang="en-GB" sz="1200" b="1" i="0"/>
              <a:t>LAN</a:t>
            </a:r>
          </a:p>
        </p:txBody>
      </p:sp>
      <p:sp>
        <p:nvSpPr>
          <p:cNvPr id="99343" name="Text Box 15"/>
          <p:cNvSpPr txBox="1">
            <a:spLocks noChangeArrowheads="1"/>
          </p:cNvSpPr>
          <p:nvPr/>
        </p:nvSpPr>
        <p:spPr bwMode="auto">
          <a:xfrm>
            <a:off x="1981200" y="2286000"/>
            <a:ext cx="6931025" cy="2206625"/>
          </a:xfrm>
          <a:prstGeom prst="rect">
            <a:avLst/>
          </a:prstGeom>
          <a:noFill/>
          <a:ln w="9525">
            <a:noFill/>
            <a:miter lim="800000"/>
            <a:headEnd/>
            <a:tailEnd/>
          </a:ln>
          <a:effectLst/>
        </p:spPr>
        <p:txBody>
          <a:bodyPr lIns="73025" tIns="36512" rIns="73025" bIns="36512">
            <a:spAutoFit/>
          </a:bodyPr>
          <a:lstStyle/>
          <a:p>
            <a:pPr algn="l">
              <a:lnSpc>
                <a:spcPct val="100000"/>
              </a:lnSpc>
            </a:pPr>
            <a:r>
              <a:rPr lang="en-GB" sz="2000" i="0" dirty="0"/>
              <a:t>DMC downlink for image files is a </a:t>
            </a:r>
            <a:r>
              <a:rPr lang="en-GB" sz="2000" dirty="0"/>
              <a:t>minimum </a:t>
            </a:r>
            <a:r>
              <a:rPr lang="en-GB" sz="2000" i="0" dirty="0"/>
              <a:t>of 8.1Mbps using S-band. Newer satellites also have </a:t>
            </a:r>
            <a:r>
              <a:rPr lang="en-GB" sz="2000" i="0" dirty="0" smtClean="0"/>
              <a:t>20/40/80 Mbps </a:t>
            </a:r>
            <a:r>
              <a:rPr lang="en-GB" sz="2000" i="0" dirty="0"/>
              <a:t>at X-band for added hi-res cameras; faster downlinks (100+ Mbps) are </a:t>
            </a:r>
            <a:r>
              <a:rPr lang="en-GB" sz="2000" i="0" dirty="0" smtClean="0"/>
              <a:t>in use on second generation. </a:t>
            </a:r>
            <a:r>
              <a:rPr lang="en-GB" sz="2000" i="0" dirty="0"/>
              <a:t>Uplink is </a:t>
            </a:r>
            <a:r>
              <a:rPr lang="en-GB" sz="2000" i="0" dirty="0" smtClean="0"/>
              <a:t>a minimum of </a:t>
            </a:r>
            <a:r>
              <a:rPr lang="en-GB" sz="2000" i="0" dirty="0"/>
              <a:t>9600bps for command and control. Uplink speeds </a:t>
            </a:r>
            <a:r>
              <a:rPr lang="en-GB" sz="2000" i="0" dirty="0" smtClean="0"/>
              <a:t>have also increased… </a:t>
            </a:r>
            <a:r>
              <a:rPr lang="en-GB" sz="2000" i="0" dirty="0"/>
              <a:t>but only to 38400 bps.</a:t>
            </a:r>
          </a:p>
          <a:p>
            <a:pPr algn="l">
              <a:lnSpc>
                <a:spcPct val="100000"/>
              </a:lnSpc>
            </a:pPr>
            <a:r>
              <a:rPr lang="en-GB" sz="2000" dirty="0"/>
              <a:t>Very</a:t>
            </a:r>
            <a:r>
              <a:rPr lang="en-GB" sz="2000" i="0" dirty="0"/>
              <a:t> asymmetric; 850:1 or worse downlink/uplink ratio.</a:t>
            </a:r>
          </a:p>
        </p:txBody>
      </p:sp>
      <p:sp>
        <p:nvSpPr>
          <p:cNvPr id="99344" name="Text Box 16"/>
          <p:cNvSpPr txBox="1">
            <a:spLocks noChangeArrowheads="1"/>
          </p:cNvSpPr>
          <p:nvPr/>
        </p:nvSpPr>
        <p:spPr bwMode="auto">
          <a:xfrm>
            <a:off x="1993900" y="4524375"/>
            <a:ext cx="7162800" cy="2228173"/>
          </a:xfrm>
          <a:prstGeom prst="rect">
            <a:avLst/>
          </a:prstGeom>
          <a:noFill/>
          <a:ln w="9525">
            <a:noFill/>
            <a:miter lim="800000"/>
            <a:headEnd/>
            <a:tailEnd/>
          </a:ln>
          <a:effectLst/>
        </p:spPr>
        <p:txBody>
          <a:bodyPr lIns="73025" tIns="36512" rIns="73025" bIns="36512">
            <a:spAutoFit/>
          </a:bodyPr>
          <a:lstStyle/>
          <a:p>
            <a:pPr algn="l">
              <a:lnSpc>
                <a:spcPct val="100000"/>
              </a:lnSpc>
            </a:pPr>
            <a:r>
              <a:rPr lang="en-GB" sz="2000" i="0" dirty="0"/>
              <a:t>As much data as possible must be transferred during a pass over a ground station. Passes may be up to fourteen minutes, depending on elevation. At </a:t>
            </a:r>
            <a:r>
              <a:rPr lang="en-GB" sz="2000" i="0" dirty="0" smtClean="0"/>
              <a:t>8Mbps from first generation, </a:t>
            </a:r>
            <a:r>
              <a:rPr lang="en-GB" sz="2000" i="0" dirty="0"/>
              <a:t>that’s </a:t>
            </a:r>
            <a:r>
              <a:rPr lang="en-GB" sz="2000" i="0" dirty="0" smtClean="0"/>
              <a:t>about 650MB </a:t>
            </a:r>
            <a:r>
              <a:rPr lang="en-GB" sz="2000" i="0" dirty="0"/>
              <a:t>of useful data </a:t>
            </a:r>
            <a:r>
              <a:rPr lang="en-GB" sz="2000" i="0" dirty="0" smtClean="0"/>
              <a:t>that </a:t>
            </a:r>
            <a:r>
              <a:rPr lang="en-GB" sz="2000" i="0" dirty="0"/>
              <a:t>can be </a:t>
            </a:r>
            <a:r>
              <a:rPr lang="en-GB" sz="2000" i="0" dirty="0" smtClean="0"/>
              <a:t>transferred in </a:t>
            </a:r>
            <a:r>
              <a:rPr lang="en-GB" sz="2000" i="0" dirty="0"/>
              <a:t>a high pass –  if the downlink is filled at line rate with back-to-back packets. Link utilization and efficiency </a:t>
            </a:r>
            <a:r>
              <a:rPr lang="en-GB" sz="2000" dirty="0"/>
              <a:t>really matter</a:t>
            </a:r>
            <a:r>
              <a:rPr lang="en-GB" sz="2000" i="0" dirty="0"/>
              <a:t>. SSDRs take scheduled turns filling downlink.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9343"/>
                                        </p:tgtEl>
                                        <p:attrNameLst>
                                          <p:attrName>style.visibility</p:attrName>
                                        </p:attrNameLst>
                                      </p:cBhvr>
                                      <p:to>
                                        <p:strVal val="visible"/>
                                      </p:to>
                                    </p:set>
                                    <p:anim calcmode="lin" valueType="num">
                                      <p:cBhvr additive="base">
                                        <p:cTn id="7" dur="500" fill="hold"/>
                                        <p:tgtEl>
                                          <p:spTgt spid="99343"/>
                                        </p:tgtEl>
                                        <p:attrNameLst>
                                          <p:attrName>ppt_x</p:attrName>
                                        </p:attrNameLst>
                                      </p:cBhvr>
                                      <p:tavLst>
                                        <p:tav tm="0">
                                          <p:val>
                                            <p:strVal val="#ppt_x"/>
                                          </p:val>
                                        </p:tav>
                                        <p:tav tm="100000">
                                          <p:val>
                                            <p:strVal val="#ppt_x"/>
                                          </p:val>
                                        </p:tav>
                                      </p:tavLst>
                                    </p:anim>
                                    <p:anim calcmode="lin" valueType="num">
                                      <p:cBhvr additive="base">
                                        <p:cTn id="8" dur="500" fill="hold"/>
                                        <p:tgtEl>
                                          <p:spTgt spid="9934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9344"/>
                                        </p:tgtEl>
                                        <p:attrNameLst>
                                          <p:attrName>style.visibility</p:attrName>
                                        </p:attrNameLst>
                                      </p:cBhvr>
                                      <p:to>
                                        <p:strVal val="visible"/>
                                      </p:to>
                                    </p:set>
                                    <p:anim calcmode="lin" valueType="num">
                                      <p:cBhvr additive="base">
                                        <p:cTn id="13" dur="500" fill="hold"/>
                                        <p:tgtEl>
                                          <p:spTgt spid="99344"/>
                                        </p:tgtEl>
                                        <p:attrNameLst>
                                          <p:attrName>ppt_x</p:attrName>
                                        </p:attrNameLst>
                                      </p:cBhvr>
                                      <p:tavLst>
                                        <p:tav tm="0">
                                          <p:val>
                                            <p:strVal val="#ppt_x"/>
                                          </p:val>
                                        </p:tav>
                                        <p:tav tm="100000">
                                          <p:val>
                                            <p:strVal val="#ppt_x"/>
                                          </p:val>
                                        </p:tav>
                                      </p:tavLst>
                                    </p:anim>
                                    <p:anim calcmode="lin" valueType="num">
                                      <p:cBhvr additive="base">
                                        <p:cTn id="14" dur="500" fill="hold"/>
                                        <p:tgtEl>
                                          <p:spTgt spid="993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43" grpId="0"/>
      <p:bldP spid="993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Simple delivery mechanism</a:t>
            </a:r>
            <a:endParaRPr lang="en-US" dirty="0"/>
          </a:p>
        </p:txBody>
      </p:sp>
      <p:sp>
        <p:nvSpPr>
          <p:cNvPr id="4" name="Rectangle 3"/>
          <p:cNvSpPr/>
          <p:nvPr/>
        </p:nvSpPr>
        <p:spPr bwMode="auto">
          <a:xfrm>
            <a:off x="7620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 name="Rectangle 4"/>
          <p:cNvSpPr/>
          <p:nvPr/>
        </p:nvSpPr>
        <p:spPr bwMode="auto">
          <a:xfrm>
            <a:off x="10668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6" name="Rectangle 5"/>
          <p:cNvSpPr/>
          <p:nvPr/>
        </p:nvSpPr>
        <p:spPr bwMode="auto">
          <a:xfrm>
            <a:off x="13716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7" name="Rectangle 6"/>
          <p:cNvSpPr/>
          <p:nvPr/>
        </p:nvSpPr>
        <p:spPr bwMode="auto">
          <a:xfrm>
            <a:off x="16764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8" name="Rectangle 7"/>
          <p:cNvSpPr/>
          <p:nvPr/>
        </p:nvSpPr>
        <p:spPr bwMode="auto">
          <a:xfrm>
            <a:off x="19812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charset="0"/>
            </a:endParaRPr>
          </a:p>
        </p:txBody>
      </p:sp>
      <p:sp>
        <p:nvSpPr>
          <p:cNvPr id="9" name="Rectangle 8"/>
          <p:cNvSpPr/>
          <p:nvPr/>
        </p:nvSpPr>
        <p:spPr bwMode="auto">
          <a:xfrm>
            <a:off x="2295361" y="1925939"/>
            <a:ext cx="286078" cy="415323"/>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a:t>
            </a:r>
            <a:endParaRPr kumimoji="0" lang="en-US" sz="2400" b="0" i="1" u="none" strike="noStrike" cap="none" normalizeH="0" baseline="0" dirty="0" smtClean="0">
              <a:ln>
                <a:noFill/>
              </a:ln>
              <a:solidFill>
                <a:schemeClr val="tx1"/>
              </a:solidFill>
              <a:effectLst/>
              <a:latin typeface="Arial" charset="0"/>
            </a:endParaRPr>
          </a:p>
        </p:txBody>
      </p:sp>
      <p:sp>
        <p:nvSpPr>
          <p:cNvPr id="10" name="Rectangle 9"/>
          <p:cNvSpPr/>
          <p:nvPr/>
        </p:nvSpPr>
        <p:spPr bwMode="auto">
          <a:xfrm>
            <a:off x="25908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1" name="Rectangle 10"/>
          <p:cNvSpPr/>
          <p:nvPr/>
        </p:nvSpPr>
        <p:spPr bwMode="auto">
          <a:xfrm>
            <a:off x="28956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2" name="Rectangle 11"/>
          <p:cNvSpPr/>
          <p:nvPr/>
        </p:nvSpPr>
        <p:spPr bwMode="auto">
          <a:xfrm>
            <a:off x="32004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3" name="Rectangle 12"/>
          <p:cNvSpPr/>
          <p:nvPr/>
        </p:nvSpPr>
        <p:spPr bwMode="auto">
          <a:xfrm>
            <a:off x="35052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charset="0"/>
            </a:endParaRPr>
          </a:p>
        </p:txBody>
      </p:sp>
      <p:sp>
        <p:nvSpPr>
          <p:cNvPr id="14" name="Rectangle 13"/>
          <p:cNvSpPr/>
          <p:nvPr/>
        </p:nvSpPr>
        <p:spPr bwMode="auto">
          <a:xfrm>
            <a:off x="38100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5" name="Rectangle 14"/>
          <p:cNvSpPr/>
          <p:nvPr/>
        </p:nvSpPr>
        <p:spPr bwMode="auto">
          <a:xfrm>
            <a:off x="4124161" y="1925939"/>
            <a:ext cx="286078" cy="415323"/>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a:t>
            </a:r>
            <a:endParaRPr kumimoji="0" lang="en-US" sz="2400" b="0" i="1" u="none" strike="noStrike" cap="none" normalizeH="0" baseline="0" dirty="0" smtClean="0">
              <a:ln>
                <a:noFill/>
              </a:ln>
              <a:solidFill>
                <a:schemeClr val="tx1"/>
              </a:solidFill>
              <a:effectLst/>
              <a:latin typeface="Arial" charset="0"/>
            </a:endParaRPr>
          </a:p>
        </p:txBody>
      </p:sp>
      <p:sp>
        <p:nvSpPr>
          <p:cNvPr id="16" name="Rectangle 15"/>
          <p:cNvSpPr/>
          <p:nvPr/>
        </p:nvSpPr>
        <p:spPr bwMode="auto">
          <a:xfrm>
            <a:off x="44196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7" name="Rectangle 16"/>
          <p:cNvSpPr/>
          <p:nvPr/>
        </p:nvSpPr>
        <p:spPr bwMode="auto">
          <a:xfrm>
            <a:off x="47244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18" name="Rectangle 17"/>
          <p:cNvSpPr/>
          <p:nvPr/>
        </p:nvSpPr>
        <p:spPr bwMode="auto">
          <a:xfrm>
            <a:off x="50292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charset="0"/>
            </a:endParaRPr>
          </a:p>
        </p:txBody>
      </p:sp>
      <p:sp>
        <p:nvSpPr>
          <p:cNvPr id="19" name="Rectangle 18"/>
          <p:cNvSpPr/>
          <p:nvPr/>
        </p:nvSpPr>
        <p:spPr bwMode="auto">
          <a:xfrm>
            <a:off x="53340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0" name="Rectangle 19"/>
          <p:cNvSpPr/>
          <p:nvPr/>
        </p:nvSpPr>
        <p:spPr bwMode="auto">
          <a:xfrm>
            <a:off x="56388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1" name="Rectangle 20"/>
          <p:cNvSpPr/>
          <p:nvPr/>
        </p:nvSpPr>
        <p:spPr bwMode="auto">
          <a:xfrm>
            <a:off x="5952961" y="1925939"/>
            <a:ext cx="286078" cy="415323"/>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a:t>
            </a:r>
            <a:endParaRPr kumimoji="0" lang="en-US" sz="2400" b="0" i="1" u="none" strike="noStrike" cap="none" normalizeH="0" baseline="0" dirty="0" smtClean="0">
              <a:ln>
                <a:noFill/>
              </a:ln>
              <a:solidFill>
                <a:schemeClr val="tx1"/>
              </a:solidFill>
              <a:effectLst/>
              <a:latin typeface="Arial" charset="0"/>
            </a:endParaRPr>
          </a:p>
        </p:txBody>
      </p:sp>
      <p:sp>
        <p:nvSpPr>
          <p:cNvPr id="22" name="Rectangle 21"/>
          <p:cNvSpPr/>
          <p:nvPr/>
        </p:nvSpPr>
        <p:spPr bwMode="auto">
          <a:xfrm>
            <a:off x="62484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3" name="Rectangle 22"/>
          <p:cNvSpPr/>
          <p:nvPr/>
        </p:nvSpPr>
        <p:spPr bwMode="auto">
          <a:xfrm>
            <a:off x="65532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charset="0"/>
            </a:endParaRPr>
          </a:p>
        </p:txBody>
      </p:sp>
      <p:sp>
        <p:nvSpPr>
          <p:cNvPr id="24" name="Rectangle 23"/>
          <p:cNvSpPr/>
          <p:nvPr/>
        </p:nvSpPr>
        <p:spPr bwMode="auto">
          <a:xfrm>
            <a:off x="68580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5" name="Rectangle 24"/>
          <p:cNvSpPr/>
          <p:nvPr/>
        </p:nvSpPr>
        <p:spPr bwMode="auto">
          <a:xfrm>
            <a:off x="71628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6" name="Rectangle 25"/>
          <p:cNvSpPr/>
          <p:nvPr/>
        </p:nvSpPr>
        <p:spPr bwMode="auto">
          <a:xfrm>
            <a:off x="74676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27" name="Rectangle 26"/>
          <p:cNvSpPr/>
          <p:nvPr/>
        </p:nvSpPr>
        <p:spPr bwMode="auto">
          <a:xfrm>
            <a:off x="7781761" y="1925939"/>
            <a:ext cx="286078" cy="415323"/>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a:t>
            </a:r>
            <a:endParaRPr kumimoji="0" lang="en-US" sz="2400" b="0" i="1" u="none" strike="noStrike" cap="none" normalizeH="0" baseline="0" dirty="0" smtClean="0">
              <a:ln>
                <a:noFill/>
              </a:ln>
              <a:solidFill>
                <a:schemeClr val="tx1"/>
              </a:solidFill>
              <a:effectLst/>
              <a:latin typeface="Arial" charset="0"/>
            </a:endParaRPr>
          </a:p>
        </p:txBody>
      </p:sp>
      <p:sp>
        <p:nvSpPr>
          <p:cNvPr id="28" name="Rectangle 27"/>
          <p:cNvSpPr/>
          <p:nvPr/>
        </p:nvSpPr>
        <p:spPr bwMode="auto">
          <a:xfrm>
            <a:off x="8077200" y="19812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charset="0"/>
            </a:endParaRPr>
          </a:p>
        </p:txBody>
      </p:sp>
      <p:cxnSp>
        <p:nvCxnSpPr>
          <p:cNvPr id="30" name="Straight Arrow Connector 29"/>
          <p:cNvCxnSpPr/>
          <p:nvPr/>
        </p:nvCxnSpPr>
        <p:spPr bwMode="auto">
          <a:xfrm>
            <a:off x="2743200" y="1676400"/>
            <a:ext cx="2971800" cy="0"/>
          </a:xfrm>
          <a:prstGeom prst="straightConnector1">
            <a:avLst/>
          </a:prstGeom>
          <a:solidFill>
            <a:schemeClr val="accent1"/>
          </a:solidFill>
          <a:ln w="63500" cap="flat" cmpd="sng" algn="ctr">
            <a:solidFill>
              <a:schemeClr val="tx2"/>
            </a:solidFill>
            <a:prstDash val="solid"/>
            <a:round/>
            <a:headEnd type="none" w="med" len="med"/>
            <a:tailEnd type="triangle"/>
          </a:ln>
          <a:effectLst/>
        </p:spPr>
      </p:cxnSp>
      <p:sp>
        <p:nvSpPr>
          <p:cNvPr id="31" name="Rectangle 30"/>
          <p:cNvSpPr/>
          <p:nvPr/>
        </p:nvSpPr>
        <p:spPr bwMode="auto">
          <a:xfrm>
            <a:off x="7162800" y="3429000"/>
            <a:ext cx="152400" cy="381000"/>
          </a:xfrm>
          <a:prstGeom prst="rect">
            <a:avLst/>
          </a:prstGeom>
          <a:solidFill>
            <a:srgbClr val="FFCC99"/>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32" name="Rectangle 31"/>
          <p:cNvSpPr/>
          <p:nvPr/>
        </p:nvSpPr>
        <p:spPr bwMode="auto">
          <a:xfrm>
            <a:off x="5334000" y="3429000"/>
            <a:ext cx="152400" cy="381000"/>
          </a:xfrm>
          <a:prstGeom prst="rect">
            <a:avLst/>
          </a:prstGeom>
          <a:solidFill>
            <a:srgbClr val="FFCC99"/>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33" name="Rectangle 32"/>
          <p:cNvSpPr/>
          <p:nvPr/>
        </p:nvSpPr>
        <p:spPr bwMode="auto">
          <a:xfrm>
            <a:off x="3505200" y="3429000"/>
            <a:ext cx="152400" cy="381000"/>
          </a:xfrm>
          <a:prstGeom prst="rect">
            <a:avLst/>
          </a:prstGeom>
          <a:solidFill>
            <a:srgbClr val="FFCC99"/>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34" name="Rectangle 33"/>
          <p:cNvSpPr/>
          <p:nvPr/>
        </p:nvSpPr>
        <p:spPr bwMode="auto">
          <a:xfrm>
            <a:off x="1752600" y="3429000"/>
            <a:ext cx="152400" cy="381000"/>
          </a:xfrm>
          <a:prstGeom prst="rect">
            <a:avLst/>
          </a:prstGeom>
          <a:solidFill>
            <a:srgbClr val="FFCC99"/>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cxnSp>
        <p:nvCxnSpPr>
          <p:cNvPr id="35" name="Straight Arrow Connector 34"/>
          <p:cNvCxnSpPr/>
          <p:nvPr/>
        </p:nvCxnSpPr>
        <p:spPr bwMode="auto">
          <a:xfrm>
            <a:off x="2667000" y="4114800"/>
            <a:ext cx="2971800" cy="0"/>
          </a:xfrm>
          <a:prstGeom prst="straightConnector1">
            <a:avLst/>
          </a:prstGeom>
          <a:solidFill>
            <a:schemeClr val="accent1"/>
          </a:solidFill>
          <a:ln w="63500" cap="flat" cmpd="sng" algn="ctr">
            <a:solidFill>
              <a:schemeClr val="tx2"/>
            </a:solidFill>
            <a:prstDash val="solid"/>
            <a:round/>
            <a:headEnd type="triangle" w="med" len="med"/>
            <a:tailEnd type="none"/>
          </a:ln>
          <a:effectLst/>
        </p:spPr>
      </p:cxnSp>
      <p:sp>
        <p:nvSpPr>
          <p:cNvPr id="36" name="Rectangle 35"/>
          <p:cNvSpPr/>
          <p:nvPr/>
        </p:nvSpPr>
        <p:spPr bwMode="auto">
          <a:xfrm>
            <a:off x="762000" y="4876800"/>
            <a:ext cx="304800" cy="304800"/>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37" name="Rectangle 36"/>
          <p:cNvSpPr/>
          <p:nvPr/>
        </p:nvSpPr>
        <p:spPr bwMode="auto">
          <a:xfrm>
            <a:off x="762000" y="5410200"/>
            <a:ext cx="286078" cy="415323"/>
          </a:xfrm>
          <a:prstGeom prst="rect">
            <a:avLst/>
          </a:prstGeom>
          <a:solidFill>
            <a:srgbClr val="83A2CF"/>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AU" sz="2400" b="0" i="1" u="none" strike="noStrike" cap="none" normalizeH="0" baseline="0" dirty="0" smtClean="0">
                <a:ln>
                  <a:noFill/>
                </a:ln>
                <a:solidFill>
                  <a:schemeClr val="tx1"/>
                </a:solidFill>
                <a:effectLst/>
                <a:latin typeface="Arial" charset="0"/>
              </a:rPr>
              <a:t>*</a:t>
            </a:r>
            <a:endParaRPr kumimoji="0" lang="en-US" sz="2400" b="0" i="1" u="none" strike="noStrike" cap="none" normalizeH="0" baseline="0" dirty="0" smtClean="0">
              <a:ln>
                <a:noFill/>
              </a:ln>
              <a:solidFill>
                <a:schemeClr val="tx1"/>
              </a:solidFill>
              <a:effectLst/>
              <a:latin typeface="Arial" charset="0"/>
            </a:endParaRPr>
          </a:p>
        </p:txBody>
      </p:sp>
      <p:sp>
        <p:nvSpPr>
          <p:cNvPr id="38" name="Rectangle 37"/>
          <p:cNvSpPr/>
          <p:nvPr/>
        </p:nvSpPr>
        <p:spPr bwMode="auto">
          <a:xfrm>
            <a:off x="762000" y="6096000"/>
            <a:ext cx="152400" cy="381000"/>
          </a:xfrm>
          <a:prstGeom prst="rect">
            <a:avLst/>
          </a:prstGeom>
          <a:solidFill>
            <a:srgbClr val="FFCC99"/>
          </a:solidFill>
          <a:ln w="9525" cap="flat" cmpd="sng" algn="ctr">
            <a:solidFill>
              <a:schemeClr val="tx1"/>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39" name="TextBox 38"/>
          <p:cNvSpPr txBox="1"/>
          <p:nvPr/>
        </p:nvSpPr>
        <p:spPr>
          <a:xfrm>
            <a:off x="1143000" y="4800600"/>
            <a:ext cx="1940595" cy="424732"/>
          </a:xfrm>
          <a:prstGeom prst="rect">
            <a:avLst/>
          </a:prstGeom>
          <a:noFill/>
        </p:spPr>
        <p:txBody>
          <a:bodyPr wrap="none" rtlCol="0">
            <a:spAutoFit/>
          </a:bodyPr>
          <a:lstStyle/>
          <a:p>
            <a:r>
              <a:rPr lang="en-AU" i="0" dirty="0" smtClean="0"/>
              <a:t>DATA packet</a:t>
            </a:r>
            <a:endParaRPr lang="en-US" i="0" dirty="0"/>
          </a:p>
        </p:txBody>
      </p:sp>
      <p:sp>
        <p:nvSpPr>
          <p:cNvPr id="40" name="TextBox 39"/>
          <p:cNvSpPr txBox="1"/>
          <p:nvPr/>
        </p:nvSpPr>
        <p:spPr>
          <a:xfrm>
            <a:off x="1143000" y="5410200"/>
            <a:ext cx="6304033" cy="424732"/>
          </a:xfrm>
          <a:prstGeom prst="rect">
            <a:avLst/>
          </a:prstGeom>
          <a:noFill/>
        </p:spPr>
        <p:txBody>
          <a:bodyPr wrap="none" rtlCol="0">
            <a:spAutoFit/>
          </a:bodyPr>
          <a:lstStyle/>
          <a:p>
            <a:r>
              <a:rPr lang="en-AU" i="0" dirty="0" smtClean="0"/>
              <a:t>DATA packet requesting STATUS </a:t>
            </a:r>
            <a:r>
              <a:rPr lang="en-AU" i="0" dirty="0" err="1" smtClean="0"/>
              <a:t>ack</a:t>
            </a:r>
            <a:r>
              <a:rPr lang="en-AU" i="0" dirty="0" smtClean="0"/>
              <a:t> update</a:t>
            </a:r>
            <a:endParaRPr lang="en-US" i="0" dirty="0"/>
          </a:p>
        </p:txBody>
      </p:sp>
      <p:sp>
        <p:nvSpPr>
          <p:cNvPr id="41" name="TextBox 40"/>
          <p:cNvSpPr txBox="1"/>
          <p:nvPr/>
        </p:nvSpPr>
        <p:spPr>
          <a:xfrm>
            <a:off x="1142310" y="6096000"/>
            <a:ext cx="4877490" cy="424732"/>
          </a:xfrm>
          <a:prstGeom prst="rect">
            <a:avLst/>
          </a:prstGeom>
          <a:noFill/>
        </p:spPr>
        <p:txBody>
          <a:bodyPr wrap="none" rtlCol="0">
            <a:spAutoFit/>
          </a:bodyPr>
          <a:lstStyle/>
          <a:p>
            <a:r>
              <a:rPr lang="en-AU" i="0" dirty="0" smtClean="0"/>
              <a:t>STATUS packet sent as requested</a:t>
            </a:r>
            <a:endParaRPr lang="en-US" i="0" dirty="0"/>
          </a:p>
        </p:txBody>
      </p:sp>
      <p:sp>
        <p:nvSpPr>
          <p:cNvPr id="42" name="TextBox 41"/>
          <p:cNvSpPr txBox="1"/>
          <p:nvPr/>
        </p:nvSpPr>
        <p:spPr>
          <a:xfrm>
            <a:off x="441915" y="2971800"/>
            <a:ext cx="8235781" cy="424732"/>
          </a:xfrm>
          <a:prstGeom prst="rect">
            <a:avLst/>
          </a:prstGeom>
          <a:noFill/>
        </p:spPr>
        <p:txBody>
          <a:bodyPr wrap="none" rtlCol="0">
            <a:spAutoFit/>
          </a:bodyPr>
          <a:lstStyle/>
          <a:p>
            <a:r>
              <a:rPr lang="en-AU" i="0" dirty="0" smtClean="0"/>
              <a:t>STATUS acknowledgement pacing is set by request pacing</a:t>
            </a:r>
            <a:endParaRPr lang="en-US" i="0" dirty="0"/>
          </a:p>
        </p:txBody>
      </p:sp>
      <p:sp>
        <p:nvSpPr>
          <p:cNvPr id="43" name="Rectangle 42"/>
          <p:cNvSpPr/>
          <p:nvPr/>
        </p:nvSpPr>
        <p:spPr bwMode="auto">
          <a:xfrm>
            <a:off x="85648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4" name="Rectangle 43"/>
          <p:cNvSpPr/>
          <p:nvPr/>
        </p:nvSpPr>
        <p:spPr bwMode="auto">
          <a:xfrm>
            <a:off x="86410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5" name="Rectangle 44"/>
          <p:cNvSpPr/>
          <p:nvPr/>
        </p:nvSpPr>
        <p:spPr bwMode="auto">
          <a:xfrm>
            <a:off x="87172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6" name="Rectangle 45"/>
          <p:cNvSpPr/>
          <p:nvPr/>
        </p:nvSpPr>
        <p:spPr bwMode="auto">
          <a:xfrm>
            <a:off x="4114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7" name="Rectangle 46"/>
          <p:cNvSpPr/>
          <p:nvPr/>
        </p:nvSpPr>
        <p:spPr bwMode="auto">
          <a:xfrm>
            <a:off x="4876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8" name="Rectangle 47"/>
          <p:cNvSpPr/>
          <p:nvPr/>
        </p:nvSpPr>
        <p:spPr bwMode="auto">
          <a:xfrm>
            <a:off x="563881" y="21336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49" name="Rectangle 48"/>
          <p:cNvSpPr/>
          <p:nvPr/>
        </p:nvSpPr>
        <p:spPr bwMode="auto">
          <a:xfrm>
            <a:off x="85648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0" name="Rectangle 49"/>
          <p:cNvSpPr/>
          <p:nvPr/>
        </p:nvSpPr>
        <p:spPr bwMode="auto">
          <a:xfrm>
            <a:off x="86410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1" name="Rectangle 50"/>
          <p:cNvSpPr/>
          <p:nvPr/>
        </p:nvSpPr>
        <p:spPr bwMode="auto">
          <a:xfrm>
            <a:off x="87172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2" name="Rectangle 51"/>
          <p:cNvSpPr/>
          <p:nvPr/>
        </p:nvSpPr>
        <p:spPr bwMode="auto">
          <a:xfrm>
            <a:off x="4114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3" name="Rectangle 52"/>
          <p:cNvSpPr/>
          <p:nvPr/>
        </p:nvSpPr>
        <p:spPr bwMode="auto">
          <a:xfrm>
            <a:off x="4876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
        <p:nvSpPr>
          <p:cNvPr id="54" name="Rectangle 53"/>
          <p:cNvSpPr/>
          <p:nvPr/>
        </p:nvSpPr>
        <p:spPr bwMode="auto">
          <a:xfrm>
            <a:off x="563881" y="3581400"/>
            <a:ext cx="45719" cy="76200"/>
          </a:xfrm>
          <a:prstGeom prst="rect">
            <a:avLst/>
          </a:prstGeom>
          <a:solidFill>
            <a:schemeClr val="accent1"/>
          </a:solidFill>
          <a:ln w="9525" cap="flat" cmpd="sng" algn="ctr">
            <a:solidFill>
              <a:schemeClr val="tx2"/>
            </a:solidFill>
            <a:prstDash val="solid"/>
            <a:round/>
            <a:headEnd type="none" w="med" len="med"/>
            <a:tailEnd type="none" w="med" len="med"/>
          </a:ln>
          <a:effectLst/>
        </p:spPr>
        <p:txBody>
          <a:bodyPr vert="horz" wrap="none" lIns="82124" tIns="41061" rIns="82124" bIns="41061" numCol="1" rtlCol="0" anchor="ctr" anchorCtr="0" compatLnSpc="1">
            <a:prstTxWarp prst="textNoShape">
              <a:avLst/>
            </a:prstTxWarp>
            <a:spAutoFit/>
          </a:bodyPr>
          <a:lstStyle/>
          <a:p>
            <a:pPr marL="0" marR="0" indent="0" algn="ctr" defTabSz="814388" rtl="0" eaLnBrk="0" fontAlgn="base" latinLnBrk="0" hangingPunct="0">
              <a:lnSpc>
                <a:spcPct val="90000"/>
              </a:lnSpc>
              <a:spcBef>
                <a:spcPct val="0"/>
              </a:spcBef>
              <a:spcAft>
                <a:spcPct val="0"/>
              </a:spcAft>
              <a:buClrTx/>
              <a:buSzTx/>
              <a:buFontTx/>
              <a:buNone/>
              <a:tabLst/>
            </a:pPr>
            <a:endParaRPr kumimoji="0" lang="en-US" sz="2400" b="0" i="1"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a:off x="838200" y="304800"/>
            <a:ext cx="8145463" cy="609600"/>
          </a:xfrm>
        </p:spPr>
        <p:txBody>
          <a:bodyPr/>
          <a:lstStyle/>
          <a:p>
            <a:r>
              <a:rPr lang="en-US" dirty="0"/>
              <a:t>Basic </a:t>
            </a:r>
            <a:r>
              <a:rPr lang="en-US" i="1" dirty="0"/>
              <a:t>Saratoga</a:t>
            </a:r>
            <a:r>
              <a:rPr lang="en-US" dirty="0"/>
              <a:t> </a:t>
            </a:r>
            <a:r>
              <a:rPr lang="en-US" dirty="0" smtClean="0"/>
              <a:t> design</a:t>
            </a:r>
            <a:endParaRPr lang="en-US" dirty="0"/>
          </a:p>
        </p:txBody>
      </p:sp>
      <p:sp>
        <p:nvSpPr>
          <p:cNvPr id="233475" name="Rectangle 3"/>
          <p:cNvSpPr>
            <a:spLocks noGrp="1" noChangeArrowheads="1"/>
          </p:cNvSpPr>
          <p:nvPr>
            <p:ph type="body" idx="1"/>
          </p:nvPr>
        </p:nvSpPr>
        <p:spPr>
          <a:xfrm>
            <a:off x="609600" y="914400"/>
            <a:ext cx="8153400" cy="5943600"/>
          </a:xfrm>
        </p:spPr>
        <p:txBody>
          <a:bodyPr/>
          <a:lstStyle/>
          <a:p>
            <a:pPr>
              <a:spcBef>
                <a:spcPct val="20000"/>
              </a:spcBef>
            </a:pPr>
            <a:r>
              <a:rPr lang="en-US" sz="2400" dirty="0"/>
              <a:t>Flood data packets out </a:t>
            </a:r>
            <a:r>
              <a:rPr lang="en-US" sz="2400" i="1" dirty="0"/>
              <a:t>as fast as you can</a:t>
            </a:r>
            <a:r>
              <a:rPr lang="en-US" sz="2400" dirty="0"/>
              <a:t>. No specified congestion control, since </a:t>
            </a:r>
            <a:r>
              <a:rPr lang="en-US" sz="2400" dirty="0" smtClean="0"/>
              <a:t>usual use has data only </a:t>
            </a:r>
            <a:r>
              <a:rPr lang="en-US" sz="2400" dirty="0"/>
              <a:t>going one hop over a private link. (No specified timers means no time</a:t>
            </a:r>
            <a:r>
              <a:rPr lang="en-US" sz="2400" i="1" dirty="0"/>
              <a:t>outs</a:t>
            </a:r>
            <a:r>
              <a:rPr lang="en-US" sz="2400" dirty="0"/>
              <a:t>, so </a:t>
            </a:r>
            <a:r>
              <a:rPr lang="en-US" sz="2400" i="1" dirty="0"/>
              <a:t>Saratoga</a:t>
            </a:r>
            <a:r>
              <a:rPr lang="en-US" sz="2400" dirty="0"/>
              <a:t> will </a:t>
            </a:r>
            <a:r>
              <a:rPr lang="en-US" sz="2400" dirty="0" smtClean="0"/>
              <a:t>also be </a:t>
            </a:r>
            <a:r>
              <a:rPr lang="en-US" sz="2400" dirty="0"/>
              <a:t>good for the very long propagation delays found in deep space.)</a:t>
            </a:r>
          </a:p>
          <a:p>
            <a:pPr>
              <a:spcBef>
                <a:spcPct val="20000"/>
              </a:spcBef>
            </a:pPr>
            <a:r>
              <a:rPr lang="en-US" sz="2400" dirty="0"/>
              <a:t>Every so </a:t>
            </a:r>
            <a:r>
              <a:rPr lang="en-US" sz="2400" dirty="0" smtClean="0"/>
              <a:t>often </a:t>
            </a:r>
            <a:r>
              <a:rPr lang="en-US" sz="2400" i="1" dirty="0" smtClean="0"/>
              <a:t>while flooding</a:t>
            </a:r>
            <a:r>
              <a:rPr lang="en-US" sz="2400" dirty="0" smtClean="0"/>
              <a:t>, </a:t>
            </a:r>
            <a:r>
              <a:rPr lang="en-US" sz="2400" dirty="0"/>
              <a:t>ask for </a:t>
            </a:r>
            <a:r>
              <a:rPr lang="en-US" sz="2400" dirty="0" smtClean="0"/>
              <a:t>acknowledgement STATUS from </a:t>
            </a:r>
            <a:r>
              <a:rPr lang="en-US" sz="2400" dirty="0"/>
              <a:t>file receiver. Receiver can also send </a:t>
            </a:r>
            <a:r>
              <a:rPr lang="en-US" sz="2400" dirty="0" err="1"/>
              <a:t>acks</a:t>
            </a:r>
            <a:r>
              <a:rPr lang="en-US" sz="2400" dirty="0"/>
              <a:t> if it thinks it needs to, or to start/restart/finish transfer.</a:t>
            </a:r>
          </a:p>
          <a:p>
            <a:pPr>
              <a:spcBef>
                <a:spcPct val="20000"/>
              </a:spcBef>
            </a:pPr>
            <a:r>
              <a:rPr lang="en-US" sz="2400" dirty="0" err="1" smtClean="0"/>
              <a:t>STATUSes</a:t>
            </a:r>
            <a:r>
              <a:rPr lang="en-US" sz="2400" dirty="0" smtClean="0"/>
              <a:t> are </a:t>
            </a:r>
            <a:r>
              <a:rPr lang="en-US" sz="2400" dirty="0"/>
              <a:t>Selective Negative Acknowledgements (SNACKs) indicating received packets and any gaps to fill with resent data (and with enough information so that intelligent sender rate control or congestion control can be optionally added if needed locally).</a:t>
            </a:r>
          </a:p>
          <a:p>
            <a:pPr>
              <a:spcBef>
                <a:spcPct val="20000"/>
              </a:spcBef>
            </a:pPr>
            <a:r>
              <a:rPr lang="en-US" sz="2400" dirty="0"/>
              <a:t>Other telemetry can be multiplexed in as IP traffic.</a:t>
            </a:r>
          </a:p>
          <a:p>
            <a:pPr>
              <a:spcBef>
                <a:spcPct val="20000"/>
              </a:spcBef>
            </a:pPr>
            <a:r>
              <a:rPr lang="en-US" sz="2400" dirty="0"/>
              <a:t>That’s it. But just how big are the files being transferred?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533400" y="152400"/>
            <a:ext cx="9059863" cy="685800"/>
          </a:xfrm>
        </p:spPr>
        <p:txBody>
          <a:bodyPr/>
          <a:lstStyle/>
          <a:p>
            <a:r>
              <a:rPr lang="en-US" sz="3200" dirty="0" err="1"/>
              <a:t>Filesizes</a:t>
            </a:r>
            <a:r>
              <a:rPr lang="en-US" sz="3200" dirty="0"/>
              <a:t> can be </a:t>
            </a:r>
            <a:r>
              <a:rPr lang="en-US" sz="3200" i="1" dirty="0"/>
              <a:t>large</a:t>
            </a:r>
            <a:r>
              <a:rPr lang="en-US" sz="3200" dirty="0"/>
              <a:t>, streams can be f</a:t>
            </a:r>
            <a:r>
              <a:rPr lang="en-US" sz="3200" i="1" dirty="0"/>
              <a:t>ast</a:t>
            </a:r>
          </a:p>
        </p:txBody>
      </p:sp>
      <p:sp>
        <p:nvSpPr>
          <p:cNvPr id="235523" name="Rectangle 3"/>
          <p:cNvSpPr>
            <a:spLocks noGrp="1" noChangeArrowheads="1"/>
          </p:cNvSpPr>
          <p:nvPr>
            <p:ph type="body" idx="1"/>
          </p:nvPr>
        </p:nvSpPr>
        <p:spPr>
          <a:xfrm>
            <a:off x="304800" y="762000"/>
            <a:ext cx="8534400" cy="5943600"/>
          </a:xfrm>
        </p:spPr>
        <p:txBody>
          <a:bodyPr/>
          <a:lstStyle/>
          <a:p>
            <a:pPr>
              <a:spcBef>
                <a:spcPct val="20000"/>
              </a:spcBef>
            </a:pPr>
            <a:r>
              <a:rPr lang="en-US" sz="2400" dirty="0"/>
              <a:t>For the DMC satellites, imaging files are big – typically up to a few gigabytes at 32m resolution; larger for newer cameras. So we believe there is a need to transfer </a:t>
            </a:r>
            <a:r>
              <a:rPr lang="en-US" sz="2400" i="1" dirty="0"/>
              <a:t>large</a:t>
            </a:r>
            <a:r>
              <a:rPr lang="en-US" sz="2400" dirty="0"/>
              <a:t> amounts of sensor data – gigabytes and up. This will only increase over time as sensors and network links improve.</a:t>
            </a:r>
          </a:p>
          <a:p>
            <a:pPr>
              <a:spcBef>
                <a:spcPct val="20000"/>
              </a:spcBef>
            </a:pPr>
            <a:r>
              <a:rPr lang="en-US" sz="2400" dirty="0"/>
              <a:t>But ad-hoc/sensor nets also need to transfer small files; guessing a range limits use.</a:t>
            </a:r>
          </a:p>
          <a:p>
            <a:pPr>
              <a:spcBef>
                <a:spcPct val="20000"/>
              </a:spcBef>
            </a:pPr>
            <a:r>
              <a:rPr lang="en-US" sz="2400" dirty="0"/>
              <a:t>So we allow a range of file-descriptor pointers to be advertised: 16/32/64/128-bit file descriptors.</a:t>
            </a:r>
          </a:p>
          <a:p>
            <a:pPr>
              <a:spcBef>
                <a:spcPct val="20000"/>
              </a:spcBef>
            </a:pPr>
            <a:r>
              <a:rPr lang="en-US" sz="2400" dirty="0"/>
              <a:t>If file is less than 64KiB, use 16-bit offsets. If file is larger but less than 4GiB, use 32-bit offsets…</a:t>
            </a:r>
          </a:p>
          <a:p>
            <a:pPr>
              <a:spcBef>
                <a:spcPct val="20000"/>
              </a:spcBef>
            </a:pPr>
            <a:r>
              <a:rPr lang="en-US" sz="2400" dirty="0"/>
              <a:t>16-bit offsets are </a:t>
            </a:r>
            <a:r>
              <a:rPr lang="en-US" sz="2400" i="1" dirty="0"/>
              <a:t>always</a:t>
            </a:r>
            <a:r>
              <a:rPr lang="en-US" sz="2400" dirty="0"/>
              <a:t> supported. Others are optional. Draft diagrams are all 32-bit, because that fits 80 columns.</a:t>
            </a:r>
          </a:p>
          <a:p>
            <a:pPr>
              <a:spcBef>
                <a:spcPct val="20000"/>
              </a:spcBef>
            </a:pPr>
            <a:r>
              <a:rPr lang="en-US" sz="2400" dirty="0"/>
              <a:t>128-bit descriptors are useful for </a:t>
            </a:r>
            <a:r>
              <a:rPr lang="en-US" sz="2400" dirty="0" err="1"/>
              <a:t>petabyte</a:t>
            </a:r>
            <a:r>
              <a:rPr lang="en-US" sz="2400" dirty="0"/>
              <a:t>-sized file transfers or for fast high-speed streams</a:t>
            </a:r>
            <a:r>
              <a:rPr lang="en-US" sz="2400" dirty="0" smtClean="0"/>
              <a:t>. Future-ready.</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iscopresentationwhite.10.5.06">
  <a:themeElements>
    <a:clrScheme name="ciscopresentationwhite.10.5.06 1">
      <a:dk1>
        <a:srgbClr val="000000"/>
      </a:dk1>
      <a:lt1>
        <a:srgbClr val="FFFFFF"/>
      </a:lt1>
      <a:dk2>
        <a:srgbClr val="0183B7"/>
      </a:dk2>
      <a:lt2>
        <a:srgbClr val="000000"/>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fontScheme name="ciscopresentationwhite.10.5.06">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2"/>
          </a:solidFill>
          <a:prstDash val="solid"/>
          <a:round/>
          <a:headEnd type="none" w="med" len="med"/>
          <a:tailEnd type="none" w="med" len="med"/>
        </a:ln>
        <a:effectLst/>
      </a:spPr>
      <a:bodyPr vert="horz" wrap="none" lIns="82124" tIns="41061" rIns="82124" bIns="41061" numCol="1" anchor="ctr" anchorCtr="0" compatLnSpc="1">
        <a:prstTxWarp prst="textNoShape">
          <a:avLst/>
        </a:prstTxWarp>
        <a:spAutoFit/>
      </a:bodyPr>
      <a:lstStyle>
        <a:defPPr marL="0" marR="0" indent="0" algn="ctr" defTabSz="814388" rtl="0" eaLnBrk="0" fontAlgn="base" latinLnBrk="0" hangingPunct="0">
          <a:lnSpc>
            <a:spcPct val="9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2"/>
          </a:solidFill>
          <a:prstDash val="solid"/>
          <a:round/>
          <a:headEnd type="none" w="med" len="med"/>
          <a:tailEnd type="none" w="med" len="med"/>
        </a:ln>
        <a:effectLst/>
      </a:spPr>
      <a:bodyPr vert="horz" wrap="none" lIns="82124" tIns="41061" rIns="82124" bIns="41061" numCol="1" anchor="ctr" anchorCtr="0" compatLnSpc="1">
        <a:prstTxWarp prst="textNoShape">
          <a:avLst/>
        </a:prstTxWarp>
        <a:spAutoFit/>
      </a:bodyPr>
      <a:lstStyle>
        <a:defPPr marL="0" marR="0" indent="0" algn="ctr" defTabSz="814388" rtl="0" eaLnBrk="0" fontAlgn="base" latinLnBrk="0" hangingPunct="0">
          <a:lnSpc>
            <a:spcPct val="9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defRPr>
        </a:defPPr>
      </a:lstStyle>
    </a:lnDef>
  </a:objectDefaults>
  <a:extraClrSchemeLst>
    <a:extraClrScheme>
      <a:clrScheme name="ciscopresentationwhite.10.5.06 1">
        <a:dk1>
          <a:srgbClr val="000000"/>
        </a:dk1>
        <a:lt1>
          <a:srgbClr val="FFFFFF"/>
        </a:lt1>
        <a:dk2>
          <a:srgbClr val="0183B7"/>
        </a:dk2>
        <a:lt2>
          <a:srgbClr val="000000"/>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3040</Words>
  <Application>Microsoft Office PowerPoint</Application>
  <PresentationFormat>On-screen Show (4:3)</PresentationFormat>
  <Paragraphs>344</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ciscopresentationwhite.10.5.06</vt:lpstr>
      <vt:lpstr>Slide 1</vt:lpstr>
      <vt:lpstr>Saratoga  is a transfer protocol that is...</vt:lpstr>
      <vt:lpstr>Short summary of Saratoga</vt:lpstr>
      <vt:lpstr>Disaster Monitoring Constellation (DMC)</vt:lpstr>
      <vt:lpstr>DMC in use: after Hurricane Katrina, 2005</vt:lpstr>
      <vt:lpstr>Saratoga  use in satellite operations</vt:lpstr>
      <vt:lpstr>Simple delivery mechanism</vt:lpstr>
      <vt:lpstr>Basic Saratoga  design</vt:lpstr>
      <vt:lpstr>Filesizes can be large, streams can be fast</vt:lpstr>
      <vt:lpstr>Saratoga  packets</vt:lpstr>
      <vt:lpstr>Saratoga  sessions: ‘put’</vt:lpstr>
      <vt:lpstr>Saratoga  sessions: ‘get’</vt:lpstr>
      <vt:lpstr>Heart of a Saratoga  transfer session</vt:lpstr>
      <vt:lpstr>Congestion control can be added</vt:lpstr>
      <vt:lpstr>Other optional Saratoga features</vt:lpstr>
      <vt:lpstr>Optional DTN bundling</vt:lpstr>
      <vt:lpstr>Saratoga can provide reliable transfers</vt:lpstr>
      <vt:lpstr>Why Saratoga instead of TCP?</vt:lpstr>
      <vt:lpstr>Saratoga vs TCP – a single flow</vt:lpstr>
      <vt:lpstr>Our approach to DTN networking</vt:lpstr>
      <vt:lpstr>Possible applications of Saratoga</vt:lpstr>
      <vt:lpstr>Current status of Saratoga</vt:lpstr>
      <vt:lpstr>What prompted the name Saratoga?</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11</cp:revision>
  <dcterms:created xsi:type="dcterms:W3CDTF">1900-12-31T23:00:00Z</dcterms:created>
  <dcterms:modified xsi:type="dcterms:W3CDTF">2013-06-10T04:48:41Z</dcterms:modified>
</cp:coreProperties>
</file>